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DM Sans" panose="020B0604020202020204" charset="0"/>
      <p:regular r:id="rId20"/>
    </p:embeddedFont>
    <p:embeddedFont>
      <p:font typeface="Montserrat Classic" panose="020B0604020202020204" charset="0"/>
      <p:regular r:id="rId21"/>
    </p:embeddedFont>
    <p:embeddedFont>
      <p:font typeface="Montserrat Semi-Bold" panose="020B0604020202020204" charset="0"/>
      <p:regular r:id="rId22"/>
    </p:embeddedFont>
    <p:embeddedFont>
      <p:font typeface="MontserratAlt1-light" pitchFamily="50" charset="0"/>
      <p:regular r:id="rId23"/>
    </p:embeddedFont>
    <p:embeddedFont>
      <p:font typeface="Nourd" panose="020B0604020202020204" charset="0"/>
      <p:regular r:id="rId24"/>
    </p:embeddedFont>
    <p:embeddedFont>
      <p:font typeface="Nourd Bold" panose="020B0604020202020204" charset="0"/>
      <p:regular r:id="rId25"/>
    </p:embeddedFont>
    <p:embeddedFont>
      <p:font typeface="Open Sans 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1014" y="3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42.sv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6.svg"/><Relationship Id="rId7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3.png"/><Relationship Id="rId5" Type="http://schemas.openxmlformats.org/officeDocument/2006/relationships/image" Target="../media/image12.svg"/><Relationship Id="rId10" Type="http://schemas.openxmlformats.org/officeDocument/2006/relationships/image" Target="../media/image17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294512"/>
            <a:ext cx="18288000" cy="8992488"/>
            <a:chOff x="0" y="0"/>
            <a:chExt cx="24384000" cy="1198998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37000"/>
            </a:blip>
            <a:srcRect t="13121" b="13121"/>
            <a:stretch>
              <a:fillRect/>
            </a:stretch>
          </p:blipFill>
          <p:spPr>
            <a:xfrm>
              <a:off x="0" y="0"/>
              <a:ext cx="24384000" cy="11989984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914350" y="1315308"/>
            <a:ext cx="6901302" cy="8971692"/>
          </a:xfrm>
          <a:custGeom>
            <a:avLst/>
            <a:gdLst/>
            <a:ahLst/>
            <a:cxnLst/>
            <a:rect l="l" t="t" r="r" b="b"/>
            <a:pathLst>
              <a:path w="6901302" h="8971692">
                <a:moveTo>
                  <a:pt x="0" y="0"/>
                </a:moveTo>
                <a:lnTo>
                  <a:pt x="6901302" y="0"/>
                </a:lnTo>
                <a:lnTo>
                  <a:pt x="6901302" y="8971692"/>
                </a:lnTo>
                <a:lnTo>
                  <a:pt x="0" y="89716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914350" y="419679"/>
            <a:ext cx="5218968" cy="531479"/>
            <a:chOff x="0" y="0"/>
            <a:chExt cx="6958624" cy="70863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10310" cy="70863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956987" y="115156"/>
              <a:ext cx="6001637" cy="447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4303" y="3883099"/>
            <a:ext cx="8935710" cy="2520803"/>
            <a:chOff x="0" y="0"/>
            <a:chExt cx="11914280" cy="336107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11914280" cy="182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9000" spc="135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628980" y="2220187"/>
              <a:ext cx="8656320" cy="1140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DM Sans"/>
                </a:rPr>
                <a:t>The ultimate solution for project improvements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789264" y="3921715"/>
            <a:ext cx="3392940" cy="2301544"/>
          </a:xfrm>
          <a:custGeom>
            <a:avLst/>
            <a:gdLst/>
            <a:ahLst/>
            <a:cxnLst/>
            <a:rect l="l" t="t" r="r" b="b"/>
            <a:pathLst>
              <a:path w="3392940" h="2301544">
                <a:moveTo>
                  <a:pt x="0" y="0"/>
                </a:moveTo>
                <a:lnTo>
                  <a:pt x="3392940" y="0"/>
                </a:lnTo>
                <a:lnTo>
                  <a:pt x="3392940" y="2301545"/>
                </a:lnTo>
                <a:lnTo>
                  <a:pt x="0" y="23015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563006" y="4025891"/>
            <a:ext cx="3085789" cy="2093193"/>
          </a:xfrm>
          <a:custGeom>
            <a:avLst/>
            <a:gdLst/>
            <a:ahLst/>
            <a:cxnLst/>
            <a:rect l="l" t="t" r="r" b="b"/>
            <a:pathLst>
              <a:path w="3085789" h="2093193">
                <a:moveTo>
                  <a:pt x="0" y="0"/>
                </a:moveTo>
                <a:lnTo>
                  <a:pt x="3085788" y="0"/>
                </a:lnTo>
                <a:lnTo>
                  <a:pt x="3085788" y="2093193"/>
                </a:lnTo>
                <a:lnTo>
                  <a:pt x="0" y="20931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3710" b="-2371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082001" y="6415324"/>
            <a:ext cx="4026434" cy="2731264"/>
          </a:xfrm>
          <a:custGeom>
            <a:avLst/>
            <a:gdLst/>
            <a:ahLst/>
            <a:cxnLst/>
            <a:rect l="l" t="t" r="r" b="b"/>
            <a:pathLst>
              <a:path w="4026434" h="2731264">
                <a:moveTo>
                  <a:pt x="0" y="0"/>
                </a:moveTo>
                <a:lnTo>
                  <a:pt x="4026434" y="0"/>
                </a:lnTo>
                <a:lnTo>
                  <a:pt x="4026434" y="2731264"/>
                </a:lnTo>
                <a:lnTo>
                  <a:pt x="0" y="27312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52" b="-952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030044" y="3729651"/>
            <a:ext cx="3959223" cy="2685673"/>
          </a:xfrm>
          <a:custGeom>
            <a:avLst/>
            <a:gdLst/>
            <a:ahLst/>
            <a:cxnLst/>
            <a:rect l="l" t="t" r="r" b="b"/>
            <a:pathLst>
              <a:path w="3959223" h="2685673">
                <a:moveTo>
                  <a:pt x="0" y="0"/>
                </a:moveTo>
                <a:lnTo>
                  <a:pt x="3959224" y="0"/>
                </a:lnTo>
                <a:lnTo>
                  <a:pt x="3959224" y="2685673"/>
                </a:lnTo>
                <a:lnTo>
                  <a:pt x="0" y="26856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74" r="-874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057953" y="7415449"/>
            <a:ext cx="5573982" cy="1409083"/>
          </a:xfrm>
          <a:custGeom>
            <a:avLst/>
            <a:gdLst/>
            <a:ahLst/>
            <a:cxnLst/>
            <a:rect l="l" t="t" r="r" b="b"/>
            <a:pathLst>
              <a:path w="5573982" h="1409083">
                <a:moveTo>
                  <a:pt x="0" y="0"/>
                </a:moveTo>
                <a:lnTo>
                  <a:pt x="5573981" y="0"/>
                </a:lnTo>
                <a:lnTo>
                  <a:pt x="5573981" y="1409083"/>
                </a:lnTo>
                <a:lnTo>
                  <a:pt x="0" y="14090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4236343" y="1646937"/>
            <a:ext cx="9815315" cy="1341755"/>
            <a:chOff x="0" y="0"/>
            <a:chExt cx="13087086" cy="178900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455506"/>
              <a:ext cx="13087086" cy="1333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920"/>
                </a:lnSpc>
                <a:spcBef>
                  <a:spcPct val="0"/>
                </a:spcBef>
              </a:pPr>
              <a:r>
                <a:rPr lang="en-US" sz="6600">
                  <a:solidFill>
                    <a:srgbClr val="FFFFFF"/>
                  </a:solidFill>
                  <a:latin typeface="Nourd Bold"/>
                </a:rPr>
                <a:t>Potential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4671740" y="-47625"/>
              <a:ext cx="3743606" cy="503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spc="202">
                  <a:solidFill>
                    <a:srgbClr val="FFFFFF"/>
                  </a:solidFill>
                  <a:latin typeface="Nourd"/>
                </a:rPr>
                <a:t>THE MARKET:</a:t>
              </a:r>
            </a:p>
          </p:txBody>
        </p:sp>
      </p:grpSp>
      <p:grpSp>
        <p:nvGrpSpPr>
          <p:cNvPr id="14" name="Group 6">
            <a:extLst>
              <a:ext uri="{FF2B5EF4-FFF2-40B4-BE49-F238E27FC236}">
                <a16:creationId xmlns:a16="http://schemas.microsoft.com/office/drawing/2014/main" id="{0C821469-35B0-47A1-8379-20841111C4B5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0" y="0"/>
            <a:chExt cx="6958624" cy="708639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2075DB9C-D054-4372-8B60-145C9F2BC92C}"/>
                </a:ext>
              </a:extLst>
            </p:cNvPr>
            <p:cNvSpPr/>
            <p:nvPr/>
          </p:nvSpPr>
          <p:spPr>
            <a:xfrm>
              <a:off x="0" y="0"/>
              <a:ext cx="710310" cy="70863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8C2AFD28-CED0-461D-AD3E-5269D2E7C886}"/>
                </a:ext>
              </a:extLst>
            </p:cNvPr>
            <p:cNvSpPr txBox="1"/>
            <p:nvPr/>
          </p:nvSpPr>
          <p:spPr>
            <a:xfrm>
              <a:off x="956987" y="115156"/>
              <a:ext cx="6001637" cy="447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4760695" y="1888998"/>
            <a:ext cx="2498605" cy="1405465"/>
          </a:xfrm>
          <a:custGeom>
            <a:avLst/>
            <a:gdLst/>
            <a:ahLst/>
            <a:cxnLst/>
            <a:rect l="l" t="t" r="r" b="b"/>
            <a:pathLst>
              <a:path w="2498605" h="1405465">
                <a:moveTo>
                  <a:pt x="0" y="0"/>
                </a:moveTo>
                <a:lnTo>
                  <a:pt x="2498605" y="0"/>
                </a:lnTo>
                <a:lnTo>
                  <a:pt x="2498605" y="1405466"/>
                </a:lnTo>
                <a:lnTo>
                  <a:pt x="0" y="14054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221103"/>
            <a:ext cx="10222334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Nourd Bold"/>
              </a:rPr>
              <a:t>Differentiators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75418" y="1831848"/>
            <a:ext cx="465015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 spc="202">
                <a:solidFill>
                  <a:srgbClr val="FFFFFF"/>
                </a:solidFill>
                <a:latin typeface="Nourd"/>
              </a:rPr>
              <a:t>THE COMPETITION: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646680" y="5847034"/>
            <a:ext cx="10994641" cy="2386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55"/>
              </a:lnSpc>
              <a:spcBef>
                <a:spcPct val="0"/>
              </a:spcBef>
            </a:pPr>
            <a:r>
              <a:rPr lang="en-US" sz="13968">
                <a:solidFill>
                  <a:srgbClr val="FFFFFF"/>
                </a:solidFill>
                <a:latin typeface="Nourd"/>
              </a:rPr>
              <a:t>#LikeA</a:t>
            </a:r>
            <a:r>
              <a:rPr lang="en-US" sz="13968">
                <a:solidFill>
                  <a:srgbClr val="FF000F"/>
                </a:solidFill>
                <a:latin typeface="Nourd Bold"/>
              </a:rPr>
              <a:t>Bosch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46649" y="5019675"/>
            <a:ext cx="4582951" cy="1066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920"/>
              </a:lnSpc>
              <a:spcBef>
                <a:spcPct val="0"/>
              </a:spcBef>
            </a:pPr>
            <a:r>
              <a:rPr lang="en-US" sz="6371" dirty="0">
                <a:solidFill>
                  <a:srgbClr val="0678FA"/>
                </a:solidFill>
                <a:latin typeface="Open Sans Bold"/>
              </a:rPr>
              <a:t>Developed</a:t>
            </a:r>
          </a:p>
        </p:txBody>
      </p:sp>
      <p:grpSp>
        <p:nvGrpSpPr>
          <p:cNvPr id="11" name="Group 6">
            <a:extLst>
              <a:ext uri="{FF2B5EF4-FFF2-40B4-BE49-F238E27FC236}">
                <a16:creationId xmlns:a16="http://schemas.microsoft.com/office/drawing/2014/main" id="{9872AE6C-5E5C-40D5-A1E2-C7BCB7FE4A73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0" y="0"/>
            <a:chExt cx="6958624" cy="708639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B5B942DC-14E5-48FD-B747-DFDCD57DF2FB}"/>
                </a:ext>
              </a:extLst>
            </p:cNvPr>
            <p:cNvSpPr/>
            <p:nvPr/>
          </p:nvSpPr>
          <p:spPr>
            <a:xfrm>
              <a:off x="0" y="0"/>
              <a:ext cx="710310" cy="70863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792EBE4A-6E25-4549-8389-4642F7886A92}"/>
                </a:ext>
              </a:extLst>
            </p:cNvPr>
            <p:cNvSpPr txBox="1"/>
            <p:nvPr/>
          </p:nvSpPr>
          <p:spPr>
            <a:xfrm>
              <a:off x="956987" y="115156"/>
              <a:ext cx="6001637" cy="447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5406765" y="2221103"/>
            <a:ext cx="12881235" cy="8509157"/>
            <a:chOff x="0" y="0"/>
            <a:chExt cx="17174980" cy="113455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174980" cy="11345543"/>
            </a:xfrm>
            <a:custGeom>
              <a:avLst/>
              <a:gdLst/>
              <a:ahLst/>
              <a:cxnLst/>
              <a:rect l="l" t="t" r="r" b="b"/>
              <a:pathLst>
                <a:path w="17174980" h="11345543">
                  <a:moveTo>
                    <a:pt x="0" y="0"/>
                  </a:moveTo>
                  <a:lnTo>
                    <a:pt x="17174980" y="0"/>
                  </a:lnTo>
                  <a:lnTo>
                    <a:pt x="17174980" y="11345543"/>
                  </a:lnTo>
                  <a:lnTo>
                    <a:pt x="0" y="113455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8" name="Group 8"/>
            <p:cNvGrpSpPr/>
            <p:nvPr/>
          </p:nvGrpSpPr>
          <p:grpSpPr>
            <a:xfrm>
              <a:off x="4512292" y="5946070"/>
              <a:ext cx="2558953" cy="2558953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6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1850975" y="3323332"/>
              <a:ext cx="1821973" cy="1821973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6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5470464" y="1747013"/>
              <a:ext cx="1821973" cy="1821973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6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8167818" y="273047"/>
              <a:ext cx="1289721" cy="1289721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6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15009436" y="297599"/>
              <a:ext cx="1035901" cy="1035901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6"/>
                  </a:lnSpc>
                </a:pPr>
                <a:endParaRPr/>
              </a:p>
            </p:txBody>
          </p:sp>
        </p:grpSp>
        <p:sp>
          <p:nvSpPr>
            <p:cNvPr id="23" name="Freeform 23"/>
            <p:cNvSpPr/>
            <p:nvPr/>
          </p:nvSpPr>
          <p:spPr>
            <a:xfrm>
              <a:off x="2177914" y="3200912"/>
              <a:ext cx="1168095" cy="1995193"/>
            </a:xfrm>
            <a:custGeom>
              <a:avLst/>
              <a:gdLst/>
              <a:ahLst/>
              <a:cxnLst/>
              <a:rect l="l" t="t" r="r" b="b"/>
              <a:pathLst>
                <a:path w="1168095" h="1995193">
                  <a:moveTo>
                    <a:pt x="0" y="0"/>
                  </a:moveTo>
                  <a:lnTo>
                    <a:pt x="1168094" y="0"/>
                  </a:lnTo>
                  <a:lnTo>
                    <a:pt x="1168094" y="1995193"/>
                  </a:lnTo>
                  <a:lnTo>
                    <a:pt x="0" y="19951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5791768" y="1875120"/>
              <a:ext cx="1467308" cy="1467308"/>
            </a:xfrm>
            <a:custGeom>
              <a:avLst/>
              <a:gdLst/>
              <a:ahLst/>
              <a:cxnLst/>
              <a:rect l="l" t="t" r="r" b="b"/>
              <a:pathLst>
                <a:path w="1467308" h="1467308">
                  <a:moveTo>
                    <a:pt x="0" y="0"/>
                  </a:moveTo>
                  <a:lnTo>
                    <a:pt x="1467308" y="0"/>
                  </a:lnTo>
                  <a:lnTo>
                    <a:pt x="1467308" y="1467308"/>
                  </a:lnTo>
                  <a:lnTo>
                    <a:pt x="0" y="1467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8218618" y="391247"/>
              <a:ext cx="1129522" cy="1129522"/>
            </a:xfrm>
            <a:custGeom>
              <a:avLst/>
              <a:gdLst/>
              <a:ahLst/>
              <a:cxnLst/>
              <a:rect l="l" t="t" r="r" b="b"/>
              <a:pathLst>
                <a:path w="1129522" h="1129522">
                  <a:moveTo>
                    <a:pt x="0" y="0"/>
                  </a:moveTo>
                  <a:lnTo>
                    <a:pt x="1129522" y="0"/>
                  </a:lnTo>
                  <a:lnTo>
                    <a:pt x="1129522" y="1129522"/>
                  </a:lnTo>
                  <a:lnTo>
                    <a:pt x="0" y="11295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15073747" y="403947"/>
              <a:ext cx="881880" cy="888544"/>
            </a:xfrm>
            <a:custGeom>
              <a:avLst/>
              <a:gdLst/>
              <a:ahLst/>
              <a:cxnLst/>
              <a:rect l="l" t="t" r="r" b="b"/>
              <a:pathLst>
                <a:path w="881880" h="888544">
                  <a:moveTo>
                    <a:pt x="0" y="0"/>
                  </a:moveTo>
                  <a:lnTo>
                    <a:pt x="881880" y="0"/>
                  </a:lnTo>
                  <a:lnTo>
                    <a:pt x="881880" y="888544"/>
                  </a:lnTo>
                  <a:lnTo>
                    <a:pt x="0" y="888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4411244" y="6371197"/>
              <a:ext cx="2860532" cy="1607099"/>
            </a:xfrm>
            <a:custGeom>
              <a:avLst/>
              <a:gdLst/>
              <a:ahLst/>
              <a:cxnLst/>
              <a:rect l="l" t="t" r="r" b="b"/>
              <a:pathLst>
                <a:path w="2860532" h="1607099">
                  <a:moveTo>
                    <a:pt x="0" y="0"/>
                  </a:moveTo>
                  <a:lnTo>
                    <a:pt x="2860532" y="0"/>
                  </a:lnTo>
                  <a:lnTo>
                    <a:pt x="2860532" y="1607099"/>
                  </a:lnTo>
                  <a:lnTo>
                    <a:pt x="0" y="16070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8" name="TextBox 28"/>
          <p:cNvSpPr txBox="1"/>
          <p:nvPr/>
        </p:nvSpPr>
        <p:spPr>
          <a:xfrm>
            <a:off x="1028700" y="2221103"/>
            <a:ext cx="4940643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Nourd Bold"/>
              </a:rPr>
              <a:t>Next steps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75418" y="1831848"/>
            <a:ext cx="465015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 spc="202">
                <a:solidFill>
                  <a:srgbClr val="FFFFFF"/>
                </a:solidFill>
                <a:latin typeface="Nourd"/>
              </a:rPr>
              <a:t>THE FUTURE:</a:t>
            </a:r>
          </a:p>
        </p:txBody>
      </p:sp>
      <p:grpSp>
        <p:nvGrpSpPr>
          <p:cNvPr id="30" name="Group 6">
            <a:extLst>
              <a:ext uri="{FF2B5EF4-FFF2-40B4-BE49-F238E27FC236}">
                <a16:creationId xmlns:a16="http://schemas.microsoft.com/office/drawing/2014/main" id="{CDB3E278-A14D-4AF5-9249-4591DE2EDAB4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0" y="0"/>
            <a:chExt cx="6958624" cy="708639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42B3CA6D-555C-4669-AA1B-C54805D62756}"/>
                </a:ext>
              </a:extLst>
            </p:cNvPr>
            <p:cNvSpPr/>
            <p:nvPr/>
          </p:nvSpPr>
          <p:spPr>
            <a:xfrm>
              <a:off x="0" y="0"/>
              <a:ext cx="710310" cy="70863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A4A956EF-8A35-45B3-94F4-E1DDAC55B423}"/>
                </a:ext>
              </a:extLst>
            </p:cNvPr>
            <p:cNvSpPr txBox="1"/>
            <p:nvPr/>
          </p:nvSpPr>
          <p:spPr>
            <a:xfrm>
              <a:off x="956987" y="115156"/>
              <a:ext cx="6001637" cy="447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34400" y="1294512"/>
            <a:ext cx="9753600" cy="8992488"/>
            <a:chOff x="0" y="0"/>
            <a:chExt cx="13004800" cy="1198998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37000"/>
            </a:blip>
            <a:srcRect l="13845" r="13845"/>
            <a:stretch>
              <a:fillRect/>
            </a:stretch>
          </p:blipFill>
          <p:spPr>
            <a:xfrm>
              <a:off x="0" y="0"/>
              <a:ext cx="13004800" cy="11989984"/>
            </a:xfrm>
            <a:prstGeom prst="rect">
              <a:avLst/>
            </a:prstGeom>
          </p:spPr>
        </p:pic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486161" y="3385649"/>
            <a:ext cx="1792349" cy="1792342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486161" y="5455132"/>
            <a:ext cx="1792349" cy="1792342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-3167035" y="5143500"/>
            <a:ext cx="13824645" cy="9093589"/>
          </a:xfrm>
          <a:custGeom>
            <a:avLst/>
            <a:gdLst/>
            <a:ahLst/>
            <a:cxnLst/>
            <a:rect l="l" t="t" r="r" b="b"/>
            <a:pathLst>
              <a:path w="13824645" h="9093589">
                <a:moveTo>
                  <a:pt x="0" y="0"/>
                </a:moveTo>
                <a:lnTo>
                  <a:pt x="13824646" y="0"/>
                </a:lnTo>
                <a:lnTo>
                  <a:pt x="13824646" y="9093589"/>
                </a:lnTo>
                <a:lnTo>
                  <a:pt x="0" y="90935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534400" y="8386295"/>
            <a:ext cx="2123211" cy="1900705"/>
          </a:xfrm>
          <a:custGeom>
            <a:avLst/>
            <a:gdLst/>
            <a:ahLst/>
            <a:cxnLst/>
            <a:rect l="l" t="t" r="r" b="b"/>
            <a:pathLst>
              <a:path w="2123211" h="1900705">
                <a:moveTo>
                  <a:pt x="0" y="0"/>
                </a:moveTo>
                <a:lnTo>
                  <a:pt x="2123211" y="0"/>
                </a:lnTo>
                <a:lnTo>
                  <a:pt x="2123211" y="1900705"/>
                </a:lnTo>
                <a:lnTo>
                  <a:pt x="0" y="19007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51119" t="-170610" b="-207822"/>
            </a:stretch>
          </a:blipFill>
        </p:spPr>
      </p:sp>
      <p:sp>
        <p:nvSpPr>
          <p:cNvPr id="10" name="AutoShape 10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1028700" y="2267210"/>
            <a:ext cx="6804771" cy="2884578"/>
            <a:chOff x="0" y="0"/>
            <a:chExt cx="9073028" cy="384610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0"/>
              <a:ext cx="9073028" cy="2616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7799"/>
                </a:lnSpc>
                <a:spcBef>
                  <a:spcPct val="0"/>
                </a:spcBef>
              </a:pPr>
              <a:r>
                <a:rPr lang="en-US" sz="6499">
                  <a:solidFill>
                    <a:srgbClr val="FFFFFF"/>
                  </a:solidFill>
                  <a:latin typeface="Nourd Bold"/>
                </a:rPr>
                <a:t>Do you have any doubts?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201367"/>
              <a:ext cx="7026494" cy="644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FFFFFF"/>
                  </a:solidFill>
                  <a:latin typeface="DM Sans"/>
                </a:rPr>
                <a:t>Contact us!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842766" y="3648054"/>
            <a:ext cx="3991323" cy="1267533"/>
            <a:chOff x="0" y="0"/>
            <a:chExt cx="5321765" cy="1690044"/>
          </a:xfrm>
        </p:grpSpPr>
        <p:sp>
          <p:nvSpPr>
            <p:cNvPr id="16" name="TextBox 16"/>
            <p:cNvSpPr txBox="1"/>
            <p:nvPr/>
          </p:nvSpPr>
          <p:spPr>
            <a:xfrm>
              <a:off x="0" y="9503"/>
              <a:ext cx="5321765" cy="650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6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FFFFFF"/>
                  </a:solidFill>
                  <a:latin typeface="Nourd Bold"/>
                </a:rPr>
                <a:t>DATAWIZE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681393"/>
              <a:ext cx="5321765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 u="none">
                  <a:solidFill>
                    <a:srgbClr val="FFFFFF"/>
                  </a:solidFill>
                  <a:latin typeface="DM Sans"/>
                </a:rPr>
                <a:t>@datawize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196237"/>
              <a:ext cx="5321765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FFFFFF"/>
                  </a:solidFill>
                  <a:latin typeface="DM Sans"/>
                </a:rPr>
                <a:t>github.com/datawize-ets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842766" y="5908037"/>
            <a:ext cx="3991323" cy="1267533"/>
            <a:chOff x="0" y="0"/>
            <a:chExt cx="5321765" cy="1690044"/>
          </a:xfrm>
        </p:grpSpPr>
        <p:sp>
          <p:nvSpPr>
            <p:cNvPr id="20" name="TextBox 20"/>
            <p:cNvSpPr txBox="1"/>
            <p:nvPr/>
          </p:nvSpPr>
          <p:spPr>
            <a:xfrm>
              <a:off x="0" y="9503"/>
              <a:ext cx="5321765" cy="650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6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FFFFFF"/>
                  </a:solidFill>
                  <a:latin typeface="Nourd Bold"/>
                </a:rPr>
                <a:t>ETS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681393"/>
              <a:ext cx="5321765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 u="none">
                  <a:solidFill>
                    <a:srgbClr val="FFFFFF"/>
                  </a:solidFill>
                  <a:latin typeface="DM Sans"/>
                </a:rPr>
                <a:t>@ets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196237"/>
              <a:ext cx="5321765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FFFFFF"/>
                  </a:solidFill>
                  <a:latin typeface="DM Sans"/>
                </a:rPr>
                <a:t>ct67ca@br.bosch.com</a:t>
              </a:r>
            </a:p>
          </p:txBody>
        </p:sp>
      </p:grpSp>
      <p:grpSp>
        <p:nvGrpSpPr>
          <p:cNvPr id="24" name="Group 6">
            <a:extLst>
              <a:ext uri="{FF2B5EF4-FFF2-40B4-BE49-F238E27FC236}">
                <a16:creationId xmlns:a16="http://schemas.microsoft.com/office/drawing/2014/main" id="{38968E52-FF3E-4338-8A58-EE6103C5B880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0" y="0"/>
            <a:chExt cx="6958624" cy="708639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69EAB597-EA60-47B9-960E-330E38F8B446}"/>
                </a:ext>
              </a:extLst>
            </p:cNvPr>
            <p:cNvSpPr/>
            <p:nvPr/>
          </p:nvSpPr>
          <p:spPr>
            <a:xfrm>
              <a:off x="0" y="0"/>
              <a:ext cx="710310" cy="70863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83D41B1C-6212-458A-B77B-6956CD06D086}"/>
                </a:ext>
              </a:extLst>
            </p:cNvPr>
            <p:cNvSpPr txBox="1"/>
            <p:nvPr/>
          </p:nvSpPr>
          <p:spPr>
            <a:xfrm>
              <a:off x="956987" y="115156"/>
              <a:ext cx="6001637" cy="447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37000"/>
            </a:blip>
            <a:srcRect t="7812" b="7812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4744284" y="-8799"/>
            <a:ext cx="7924124" cy="10301361"/>
          </a:xfrm>
          <a:custGeom>
            <a:avLst/>
            <a:gdLst/>
            <a:ahLst/>
            <a:cxnLst/>
            <a:rect l="l" t="t" r="r" b="b"/>
            <a:pathLst>
              <a:path w="7924124" h="10301361">
                <a:moveTo>
                  <a:pt x="0" y="0"/>
                </a:moveTo>
                <a:lnTo>
                  <a:pt x="7924124" y="0"/>
                </a:lnTo>
                <a:lnTo>
                  <a:pt x="7924124" y="10301362"/>
                </a:lnTo>
                <a:lnTo>
                  <a:pt x="0" y="103013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C781E9-E7EA-49AF-BA21-9B278F5CAC2D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0" y="0"/>
            <a:chExt cx="6958624" cy="708639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7AA7F850-3380-49BD-A380-C5B0A1C86509}"/>
                </a:ext>
              </a:extLst>
            </p:cNvPr>
            <p:cNvSpPr/>
            <p:nvPr/>
          </p:nvSpPr>
          <p:spPr>
            <a:xfrm>
              <a:off x="0" y="0"/>
              <a:ext cx="710310" cy="70863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A597C60-3B0B-46FE-8D1C-32765DAEEEDC}"/>
                </a:ext>
              </a:extLst>
            </p:cNvPr>
            <p:cNvSpPr txBox="1"/>
            <p:nvPr/>
          </p:nvSpPr>
          <p:spPr>
            <a:xfrm>
              <a:off x="956987" y="115156"/>
              <a:ext cx="6001637" cy="447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995643"/>
            <a:ext cx="7104388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Nourd Bold"/>
              </a:rPr>
              <a:t>Index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4800600"/>
            <a:ext cx="690224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2" lvl="1" indent="-248286">
              <a:lnSpc>
                <a:spcPts val="3220"/>
              </a:lnSpc>
              <a:buFont typeface="Arial"/>
              <a:buChar char="•"/>
            </a:pPr>
            <a:r>
              <a:rPr lang="en-US" sz="2300" spc="202">
                <a:solidFill>
                  <a:srgbClr val="FFFFFF"/>
                </a:solidFill>
                <a:latin typeface="DM Sans"/>
              </a:rPr>
              <a:t>THE PROBLEM: INCONSISTENT DATA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5498021"/>
            <a:ext cx="650726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2" lvl="1" indent="-248286">
              <a:lnSpc>
                <a:spcPts val="3220"/>
              </a:lnSpc>
              <a:buFont typeface="Arial"/>
              <a:buChar char="•"/>
            </a:pPr>
            <a:r>
              <a:rPr lang="en-US" sz="2300" spc="202">
                <a:solidFill>
                  <a:srgbClr val="FFFFFF"/>
                </a:solidFill>
                <a:latin typeface="DM Sans"/>
              </a:rPr>
              <a:t>THE SOLUTION: STANDARDIZE DATA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6195443"/>
            <a:ext cx="678203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2" lvl="1" indent="-248286">
              <a:lnSpc>
                <a:spcPts val="3220"/>
              </a:lnSpc>
              <a:buFont typeface="Arial"/>
              <a:buChar char="•"/>
            </a:pPr>
            <a:r>
              <a:rPr lang="en-US" sz="2300" spc="202">
                <a:solidFill>
                  <a:srgbClr val="FFFFFF"/>
                </a:solidFill>
                <a:latin typeface="DM Sans"/>
              </a:rPr>
              <a:t>THE MARKET: IMPACT AND POTENTIAL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6892864"/>
            <a:ext cx="710438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2" lvl="1" indent="-248286">
              <a:lnSpc>
                <a:spcPts val="3220"/>
              </a:lnSpc>
              <a:buFont typeface="Arial"/>
              <a:buChar char="•"/>
            </a:pPr>
            <a:r>
              <a:rPr lang="en-US" sz="2300" spc="202">
                <a:solidFill>
                  <a:srgbClr val="FFFFFF"/>
                </a:solidFill>
                <a:latin typeface="DM Sans"/>
              </a:rPr>
              <a:t>THE COMPETITION: DIFFERENTIATORS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590286"/>
            <a:ext cx="794978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2" lvl="1" indent="-248286">
              <a:lnSpc>
                <a:spcPts val="3220"/>
              </a:lnSpc>
              <a:buFont typeface="Arial"/>
              <a:buChar char="•"/>
            </a:pPr>
            <a:r>
              <a:rPr lang="en-US" sz="2300" spc="202">
                <a:solidFill>
                  <a:srgbClr val="FFFFFF"/>
                </a:solidFill>
                <a:latin typeface="DM Sans"/>
              </a:rPr>
              <a:t>THE FUTURE: ROADMAP AND NEXT STEPS</a:t>
            </a:r>
          </a:p>
        </p:txBody>
      </p:sp>
      <p:sp>
        <p:nvSpPr>
          <p:cNvPr id="8" name="AutoShape 8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6">
            <a:extLst>
              <a:ext uri="{FF2B5EF4-FFF2-40B4-BE49-F238E27FC236}">
                <a16:creationId xmlns:a16="http://schemas.microsoft.com/office/drawing/2014/main" id="{AACC21A3-868A-41AF-8A24-08EBC6114201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0" y="0"/>
            <a:chExt cx="6958624" cy="708639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B4B2260-2F32-47F4-BE56-4B064690819D}"/>
                </a:ext>
              </a:extLst>
            </p:cNvPr>
            <p:cNvSpPr/>
            <p:nvPr/>
          </p:nvSpPr>
          <p:spPr>
            <a:xfrm>
              <a:off x="0" y="0"/>
              <a:ext cx="710310" cy="70863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6B7BB8FF-3D74-4606-A9AC-ECB95A1650EE}"/>
                </a:ext>
              </a:extLst>
            </p:cNvPr>
            <p:cNvSpPr txBox="1"/>
            <p:nvPr/>
          </p:nvSpPr>
          <p:spPr>
            <a:xfrm>
              <a:off x="956987" y="115156"/>
              <a:ext cx="6001637" cy="447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2797178" y="1274049"/>
            <a:ext cx="10206739" cy="10247665"/>
          </a:xfrm>
          <a:custGeom>
            <a:avLst/>
            <a:gdLst/>
            <a:ahLst/>
            <a:cxnLst/>
            <a:rect l="l" t="t" r="r" b="b"/>
            <a:pathLst>
              <a:path w="10206739" h="10247665">
                <a:moveTo>
                  <a:pt x="0" y="0"/>
                </a:moveTo>
                <a:lnTo>
                  <a:pt x="10206740" y="0"/>
                </a:lnTo>
                <a:lnTo>
                  <a:pt x="10206740" y="10247665"/>
                </a:lnTo>
                <a:lnTo>
                  <a:pt x="0" y="10247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844" t="-7157"/>
            </a:stretch>
          </a:blipFill>
        </p:spPr>
      </p:sp>
      <p:sp>
        <p:nvSpPr>
          <p:cNvPr id="3" name="AutoShape 3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28700" y="2221103"/>
            <a:ext cx="10222334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Nourd Bold"/>
              </a:rPr>
              <a:t>Inconsistent Data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75418" y="1831848"/>
            <a:ext cx="465015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 spc="202">
                <a:solidFill>
                  <a:srgbClr val="FFFFFF"/>
                </a:solidFill>
                <a:latin typeface="Nourd"/>
              </a:rPr>
              <a:t>THE PROBLEM: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3738245"/>
            <a:ext cx="6012942" cy="7918133"/>
            <a:chOff x="0" y="0"/>
            <a:chExt cx="8017256" cy="10557510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8017256" cy="7646677"/>
            </a:xfrm>
            <a:prstGeom prst="rect">
              <a:avLst/>
            </a:prstGeom>
            <a:solidFill>
              <a:srgbClr val="FFFFFF">
                <a:alpha val="14902"/>
              </a:srgbClr>
            </a:solidFill>
          </p:spPr>
        </p:sp>
        <p:grpSp>
          <p:nvGrpSpPr>
            <p:cNvPr id="8" name="Group 8"/>
            <p:cNvGrpSpPr/>
            <p:nvPr/>
          </p:nvGrpSpPr>
          <p:grpSpPr>
            <a:xfrm>
              <a:off x="658824" y="764878"/>
              <a:ext cx="6699608" cy="6355503"/>
              <a:chOff x="0" y="0"/>
              <a:chExt cx="1056553" cy="100228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056553" cy="1002286"/>
              </a:xfrm>
              <a:custGeom>
                <a:avLst/>
                <a:gdLst/>
                <a:ahLst/>
                <a:cxnLst/>
                <a:rect l="l" t="t" r="r" b="b"/>
                <a:pathLst>
                  <a:path w="1056553" h="1002286">
                    <a:moveTo>
                      <a:pt x="0" y="0"/>
                    </a:moveTo>
                    <a:lnTo>
                      <a:pt x="1056553" y="0"/>
                    </a:lnTo>
                    <a:lnTo>
                      <a:pt x="1056553" y="1002286"/>
                    </a:lnTo>
                    <a:lnTo>
                      <a:pt x="0" y="100228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63629" tIns="63629" rIns="63629" bIns="6362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213611" y="91088"/>
              <a:ext cx="1330498" cy="441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5"/>
                </a:lnSpc>
                <a:spcBef>
                  <a:spcPct val="0"/>
                </a:spcBef>
              </a:pPr>
              <a:r>
                <a:rPr lang="en-US" sz="2004" spc="176">
                  <a:solidFill>
                    <a:srgbClr val="FFFFFF"/>
                  </a:solidFill>
                  <a:latin typeface="DM Sans"/>
                </a:rPr>
                <a:t>CASE X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532231" y="850839"/>
              <a:ext cx="2952795" cy="496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58"/>
                </a:lnSpc>
                <a:spcBef>
                  <a:spcPct val="0"/>
                </a:spcBef>
              </a:pPr>
              <a:r>
                <a:rPr lang="en-US" sz="2256">
                  <a:solidFill>
                    <a:srgbClr val="000000"/>
                  </a:solidFill>
                  <a:latin typeface="Montserrat Classic"/>
                </a:rPr>
                <a:t>IMPROVEMENT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78740" y="1821131"/>
              <a:ext cx="2100965" cy="618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31"/>
                </a:lnSpc>
                <a:spcBef>
                  <a:spcPct val="0"/>
                </a:spcBef>
              </a:pPr>
              <a:r>
                <a:rPr lang="en-US" sz="1379">
                  <a:solidFill>
                    <a:srgbClr val="000000"/>
                  </a:solidFill>
                  <a:latin typeface="Montserrat Semi-Bold"/>
                </a:rPr>
                <a:t>CURRENT </a:t>
              </a:r>
              <a:r>
                <a:rPr lang="en-US" sz="1379">
                  <a:solidFill>
                    <a:srgbClr val="FF3131"/>
                  </a:solidFill>
                  <a:latin typeface="Montserrat Semi-Bold"/>
                </a:rPr>
                <a:t>*</a:t>
              </a:r>
              <a:r>
                <a:rPr lang="en-US" sz="1379">
                  <a:solidFill>
                    <a:srgbClr val="000000"/>
                  </a:solidFill>
                  <a:latin typeface="Montserrat Semi-Bold"/>
                </a:rPr>
                <a:t> ORGANIZATION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600852" y="3140702"/>
              <a:ext cx="2678853" cy="337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6"/>
                </a:lnSpc>
                <a:spcBef>
                  <a:spcPct val="0"/>
                </a:spcBef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DEPARTAMENT </a:t>
              </a:r>
              <a:r>
                <a:rPr lang="en-US" sz="1504">
                  <a:solidFill>
                    <a:srgbClr val="FF3131"/>
                  </a:solidFill>
                  <a:latin typeface="Montserrat Semi-Bold"/>
                </a:rPr>
                <a:t>*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600852" y="4171444"/>
              <a:ext cx="2678853" cy="337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6"/>
                </a:lnSpc>
                <a:spcBef>
                  <a:spcPct val="0"/>
                </a:spcBef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SUMMARY </a:t>
              </a:r>
              <a:r>
                <a:rPr lang="en-US" sz="1504">
                  <a:solidFill>
                    <a:srgbClr val="FF3131"/>
                  </a:solidFill>
                  <a:latin typeface="Montserrat Semi-Bold"/>
                </a:rPr>
                <a:t>*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14863" y="5202187"/>
              <a:ext cx="2678853" cy="687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6"/>
                </a:lnSpc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MAJOR</a:t>
              </a:r>
              <a:r>
                <a:rPr lang="en-US" sz="1504">
                  <a:solidFill>
                    <a:srgbClr val="FF3131"/>
                  </a:solidFill>
                  <a:latin typeface="Montserrat Semi-Bold"/>
                </a:rPr>
                <a:t>*</a:t>
              </a: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 </a:t>
              </a:r>
            </a:p>
            <a:p>
              <a:pPr algn="r">
                <a:lnSpc>
                  <a:spcPts val="2106"/>
                </a:lnSpc>
                <a:spcBef>
                  <a:spcPct val="0"/>
                </a:spcBef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 BENEFITS</a:t>
              </a:r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3559475" y="1783228"/>
              <a:ext cx="3213633" cy="722535"/>
              <a:chOff x="0" y="0"/>
              <a:chExt cx="339878" cy="76416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339878" cy="76416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6416">
                    <a:moveTo>
                      <a:pt x="38208" y="0"/>
                    </a:moveTo>
                    <a:lnTo>
                      <a:pt x="301670" y="0"/>
                    </a:lnTo>
                    <a:cubicBezTo>
                      <a:pt x="311803" y="0"/>
                      <a:pt x="321521" y="4025"/>
                      <a:pt x="328687" y="11191"/>
                    </a:cubicBezTo>
                    <a:cubicBezTo>
                      <a:pt x="335852" y="18356"/>
                      <a:pt x="339878" y="28075"/>
                      <a:pt x="339878" y="38208"/>
                    </a:cubicBezTo>
                    <a:lnTo>
                      <a:pt x="339878" y="38208"/>
                    </a:lnTo>
                    <a:cubicBezTo>
                      <a:pt x="339878" y="59310"/>
                      <a:pt x="322771" y="76416"/>
                      <a:pt x="301670" y="76416"/>
                    </a:cubicBezTo>
                    <a:lnTo>
                      <a:pt x="38208" y="76416"/>
                    </a:lnTo>
                    <a:cubicBezTo>
                      <a:pt x="28075" y="76416"/>
                      <a:pt x="18356" y="72391"/>
                      <a:pt x="11191" y="65225"/>
                    </a:cubicBezTo>
                    <a:cubicBezTo>
                      <a:pt x="4025" y="58060"/>
                      <a:pt x="0" y="48342"/>
                      <a:pt x="0" y="38208"/>
                    </a:cubicBezTo>
                    <a:lnTo>
                      <a:pt x="0" y="38208"/>
                    </a:lnTo>
                    <a:cubicBezTo>
                      <a:pt x="0" y="28075"/>
                      <a:pt x="4025" y="18356"/>
                      <a:pt x="11191" y="11191"/>
                    </a:cubicBezTo>
                    <a:cubicBezTo>
                      <a:pt x="18356" y="4025"/>
                      <a:pt x="28075" y="0"/>
                      <a:pt x="38208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 rot="-5400000">
              <a:off x="6121495" y="1899429"/>
              <a:ext cx="307660" cy="510639"/>
            </a:xfrm>
            <a:custGeom>
              <a:avLst/>
              <a:gdLst/>
              <a:ahLst/>
              <a:cxnLst/>
              <a:rect l="l" t="t" r="r" b="b"/>
              <a:pathLst>
                <a:path w="307660" h="510639">
                  <a:moveTo>
                    <a:pt x="0" y="0"/>
                  </a:moveTo>
                  <a:lnTo>
                    <a:pt x="307659" y="0"/>
                  </a:lnTo>
                  <a:lnTo>
                    <a:pt x="307659" y="510638"/>
                  </a:lnTo>
                  <a:lnTo>
                    <a:pt x="0" y="5106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3965167" y="1914277"/>
              <a:ext cx="1859415" cy="442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056">
                  <a:solidFill>
                    <a:srgbClr val="000000"/>
                  </a:solidFill>
                  <a:latin typeface="Montserrat Semi-Bold"/>
                </a:rPr>
                <a:t>GS/PUI-LA</a:t>
              </a:r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3559475" y="2898544"/>
              <a:ext cx="3213633" cy="697785"/>
              <a:chOff x="0" y="0"/>
              <a:chExt cx="339878" cy="73799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339878" cy="73799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3799">
                    <a:moveTo>
                      <a:pt x="36899" y="0"/>
                    </a:moveTo>
                    <a:lnTo>
                      <a:pt x="302978" y="0"/>
                    </a:lnTo>
                    <a:cubicBezTo>
                      <a:pt x="323357" y="0"/>
                      <a:pt x="339878" y="16520"/>
                      <a:pt x="339878" y="36899"/>
                    </a:cubicBezTo>
                    <a:lnTo>
                      <a:pt x="339878" y="36899"/>
                    </a:lnTo>
                    <a:cubicBezTo>
                      <a:pt x="339878" y="46686"/>
                      <a:pt x="335990" y="56071"/>
                      <a:pt x="329070" y="62991"/>
                    </a:cubicBezTo>
                    <a:cubicBezTo>
                      <a:pt x="322150" y="69911"/>
                      <a:pt x="312765" y="73799"/>
                      <a:pt x="302978" y="73799"/>
                    </a:cubicBezTo>
                    <a:lnTo>
                      <a:pt x="36899" y="73799"/>
                    </a:lnTo>
                    <a:cubicBezTo>
                      <a:pt x="16520" y="73799"/>
                      <a:pt x="0" y="57278"/>
                      <a:pt x="0" y="36899"/>
                    </a:cubicBezTo>
                    <a:lnTo>
                      <a:pt x="0" y="36899"/>
                    </a:lnTo>
                    <a:cubicBezTo>
                      <a:pt x="0" y="16520"/>
                      <a:pt x="16520" y="0"/>
                      <a:pt x="36899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3965167" y="3020068"/>
              <a:ext cx="1859415" cy="427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4"/>
                </a:lnSpc>
                <a:spcBef>
                  <a:spcPct val="0"/>
                </a:spcBef>
              </a:pPr>
              <a:r>
                <a:rPr lang="en-US" sz="1931">
                  <a:solidFill>
                    <a:srgbClr val="000000"/>
                  </a:solidFill>
                  <a:latin typeface="Montserrat Semi-Bold"/>
                </a:rPr>
                <a:t>GS/OIS-LA1</a:t>
              </a: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3559475" y="3994012"/>
              <a:ext cx="3213633" cy="736331"/>
              <a:chOff x="0" y="0"/>
              <a:chExt cx="339878" cy="77875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339878" cy="77875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7875">
                    <a:moveTo>
                      <a:pt x="38938" y="0"/>
                    </a:moveTo>
                    <a:lnTo>
                      <a:pt x="300940" y="0"/>
                    </a:lnTo>
                    <a:cubicBezTo>
                      <a:pt x="311267" y="0"/>
                      <a:pt x="321171" y="4102"/>
                      <a:pt x="328473" y="11405"/>
                    </a:cubicBezTo>
                    <a:cubicBezTo>
                      <a:pt x="335775" y="18707"/>
                      <a:pt x="339878" y="28611"/>
                      <a:pt x="339878" y="38938"/>
                    </a:cubicBezTo>
                    <a:lnTo>
                      <a:pt x="339878" y="38938"/>
                    </a:lnTo>
                    <a:cubicBezTo>
                      <a:pt x="339878" y="49265"/>
                      <a:pt x="335775" y="59169"/>
                      <a:pt x="328473" y="66471"/>
                    </a:cubicBezTo>
                    <a:cubicBezTo>
                      <a:pt x="321171" y="73773"/>
                      <a:pt x="311267" y="77875"/>
                      <a:pt x="300940" y="77875"/>
                    </a:cubicBezTo>
                    <a:lnTo>
                      <a:pt x="38938" y="77875"/>
                    </a:lnTo>
                    <a:cubicBezTo>
                      <a:pt x="28611" y="77875"/>
                      <a:pt x="18707" y="73773"/>
                      <a:pt x="11405" y="66471"/>
                    </a:cubicBezTo>
                    <a:cubicBezTo>
                      <a:pt x="4102" y="59169"/>
                      <a:pt x="0" y="49265"/>
                      <a:pt x="0" y="38938"/>
                    </a:cubicBezTo>
                    <a:lnTo>
                      <a:pt x="0" y="38938"/>
                    </a:lnTo>
                    <a:cubicBezTo>
                      <a:pt x="0" y="28611"/>
                      <a:pt x="4102" y="18707"/>
                      <a:pt x="11405" y="11405"/>
                    </a:cubicBezTo>
                    <a:cubicBezTo>
                      <a:pt x="18707" y="4102"/>
                      <a:pt x="28611" y="0"/>
                      <a:pt x="38938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3870598" y="4180969"/>
              <a:ext cx="2591387" cy="30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28"/>
                </a:lnSpc>
                <a:spcBef>
                  <a:spcPct val="0"/>
                </a:spcBef>
              </a:pPr>
              <a:r>
                <a:rPr lang="en-US" sz="1377">
                  <a:solidFill>
                    <a:srgbClr val="000000"/>
                  </a:solidFill>
                  <a:latin typeface="Montserrat Semi-Bold"/>
                </a:rPr>
                <a:t>PROBLEM SUMMARY</a:t>
              </a:r>
            </a:p>
          </p:txBody>
        </p:sp>
        <p:grpSp>
          <p:nvGrpSpPr>
            <p:cNvPr id="30" name="Group 30"/>
            <p:cNvGrpSpPr/>
            <p:nvPr/>
          </p:nvGrpSpPr>
          <p:grpSpPr>
            <a:xfrm>
              <a:off x="3559475" y="5196604"/>
              <a:ext cx="3213633" cy="736331"/>
              <a:chOff x="0" y="0"/>
              <a:chExt cx="339878" cy="77875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339878" cy="77875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7875">
                    <a:moveTo>
                      <a:pt x="38938" y="0"/>
                    </a:moveTo>
                    <a:lnTo>
                      <a:pt x="300940" y="0"/>
                    </a:lnTo>
                    <a:cubicBezTo>
                      <a:pt x="311267" y="0"/>
                      <a:pt x="321171" y="4102"/>
                      <a:pt x="328473" y="11405"/>
                    </a:cubicBezTo>
                    <a:cubicBezTo>
                      <a:pt x="335775" y="18707"/>
                      <a:pt x="339878" y="28611"/>
                      <a:pt x="339878" y="38938"/>
                    </a:cubicBezTo>
                    <a:lnTo>
                      <a:pt x="339878" y="38938"/>
                    </a:lnTo>
                    <a:cubicBezTo>
                      <a:pt x="339878" y="49265"/>
                      <a:pt x="335775" y="59169"/>
                      <a:pt x="328473" y="66471"/>
                    </a:cubicBezTo>
                    <a:cubicBezTo>
                      <a:pt x="321171" y="73773"/>
                      <a:pt x="311267" y="77875"/>
                      <a:pt x="300940" y="77875"/>
                    </a:cubicBezTo>
                    <a:lnTo>
                      <a:pt x="38938" y="77875"/>
                    </a:lnTo>
                    <a:cubicBezTo>
                      <a:pt x="28611" y="77875"/>
                      <a:pt x="18707" y="73773"/>
                      <a:pt x="11405" y="66471"/>
                    </a:cubicBezTo>
                    <a:cubicBezTo>
                      <a:pt x="4102" y="59169"/>
                      <a:pt x="0" y="49265"/>
                      <a:pt x="0" y="38938"/>
                    </a:cubicBezTo>
                    <a:lnTo>
                      <a:pt x="0" y="38938"/>
                    </a:lnTo>
                    <a:cubicBezTo>
                      <a:pt x="0" y="28611"/>
                      <a:pt x="4102" y="18707"/>
                      <a:pt x="11405" y="11405"/>
                    </a:cubicBezTo>
                    <a:cubicBezTo>
                      <a:pt x="18707" y="4102"/>
                      <a:pt x="28611" y="0"/>
                      <a:pt x="38938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131771" y="2421953"/>
              <a:ext cx="7685249" cy="8135557"/>
              <a:chOff x="-298722" y="-399098"/>
              <a:chExt cx="812800" cy="860425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213404" cy="73386"/>
              </a:xfrm>
              <a:custGeom>
                <a:avLst/>
                <a:gdLst/>
                <a:ahLst/>
                <a:cxnLst/>
                <a:rect l="l" t="t" r="r" b="b"/>
                <a:pathLst>
                  <a:path w="213404" h="73386">
                    <a:moveTo>
                      <a:pt x="36693" y="0"/>
                    </a:moveTo>
                    <a:lnTo>
                      <a:pt x="176711" y="0"/>
                    </a:lnTo>
                    <a:cubicBezTo>
                      <a:pt x="186443" y="0"/>
                      <a:pt x="195776" y="3866"/>
                      <a:pt x="202657" y="10747"/>
                    </a:cubicBezTo>
                    <a:cubicBezTo>
                      <a:pt x="209538" y="17628"/>
                      <a:pt x="213404" y="26961"/>
                      <a:pt x="213404" y="36693"/>
                    </a:cubicBezTo>
                    <a:lnTo>
                      <a:pt x="213404" y="36693"/>
                    </a:lnTo>
                    <a:cubicBezTo>
                      <a:pt x="213404" y="56958"/>
                      <a:pt x="196976" y="73386"/>
                      <a:pt x="176711" y="73386"/>
                    </a:cubicBezTo>
                    <a:lnTo>
                      <a:pt x="36693" y="73386"/>
                    </a:lnTo>
                    <a:cubicBezTo>
                      <a:pt x="26961" y="73386"/>
                      <a:pt x="17628" y="69520"/>
                      <a:pt x="10747" y="62639"/>
                    </a:cubicBezTo>
                    <a:cubicBezTo>
                      <a:pt x="3866" y="55758"/>
                      <a:pt x="0" y="46425"/>
                      <a:pt x="0" y="36693"/>
                    </a:cubicBezTo>
                    <a:lnTo>
                      <a:pt x="0" y="36693"/>
                    </a:lnTo>
                    <a:cubicBezTo>
                      <a:pt x="0" y="26961"/>
                      <a:pt x="3866" y="17628"/>
                      <a:pt x="10747" y="10747"/>
                    </a:cubicBezTo>
                    <a:cubicBezTo>
                      <a:pt x="17628" y="3866"/>
                      <a:pt x="26961" y="0"/>
                      <a:pt x="36693" y="0"/>
                    </a:cubicBezTo>
                    <a:close/>
                  </a:path>
                </a:pathLst>
              </a:custGeom>
              <a:solidFill>
                <a:srgbClr val="26AE60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-298722" y="-399098"/>
                <a:ext cx="812800" cy="860425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r>
                  <a:rPr lang="en-US" sz="2001" dirty="0">
                    <a:solidFill>
                      <a:srgbClr val="000000"/>
                    </a:solidFill>
                    <a:latin typeface="Montserrat Classic"/>
                  </a:rPr>
                  <a:t>CREATE</a:t>
                </a:r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3870598" y="5383562"/>
              <a:ext cx="2591387" cy="30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28"/>
                </a:lnSpc>
                <a:spcBef>
                  <a:spcPct val="0"/>
                </a:spcBef>
              </a:pPr>
              <a:r>
                <a:rPr lang="en-US" sz="1377">
                  <a:solidFill>
                    <a:srgbClr val="000000"/>
                  </a:solidFill>
                  <a:latin typeface="Montserrat Semi-Bold"/>
                </a:rPr>
                <a:t>COST REDUCTION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7474223" y="3738245"/>
            <a:ext cx="6012942" cy="7945541"/>
            <a:chOff x="0" y="0"/>
            <a:chExt cx="8017256" cy="10594054"/>
          </a:xfrm>
        </p:grpSpPr>
        <p:sp>
          <p:nvSpPr>
            <p:cNvPr id="38" name="AutoShape 38"/>
            <p:cNvSpPr/>
            <p:nvPr/>
          </p:nvSpPr>
          <p:spPr>
            <a:xfrm>
              <a:off x="0" y="0"/>
              <a:ext cx="8017256" cy="7646677"/>
            </a:xfrm>
            <a:prstGeom prst="rect">
              <a:avLst/>
            </a:prstGeom>
            <a:solidFill>
              <a:srgbClr val="FFFFFF">
                <a:alpha val="14902"/>
              </a:srgbClr>
            </a:solidFill>
          </p:spPr>
        </p:sp>
        <p:grpSp>
          <p:nvGrpSpPr>
            <p:cNvPr id="39" name="Group 39"/>
            <p:cNvGrpSpPr/>
            <p:nvPr/>
          </p:nvGrpSpPr>
          <p:grpSpPr>
            <a:xfrm>
              <a:off x="658824" y="817054"/>
              <a:ext cx="6699608" cy="6303328"/>
              <a:chOff x="0" y="0"/>
              <a:chExt cx="1056553" cy="994058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056553" cy="994058"/>
              </a:xfrm>
              <a:custGeom>
                <a:avLst/>
                <a:gdLst/>
                <a:ahLst/>
                <a:cxnLst/>
                <a:rect l="l" t="t" r="r" b="b"/>
                <a:pathLst>
                  <a:path w="1056553" h="994058">
                    <a:moveTo>
                      <a:pt x="0" y="0"/>
                    </a:moveTo>
                    <a:lnTo>
                      <a:pt x="1056553" y="0"/>
                    </a:lnTo>
                    <a:lnTo>
                      <a:pt x="1056553" y="994058"/>
                    </a:lnTo>
                    <a:lnTo>
                      <a:pt x="0" y="99405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63629" tIns="63629" rIns="63629" bIns="6362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158204" y="2458497"/>
              <a:ext cx="7685249" cy="8135557"/>
              <a:chOff x="-298992" y="-395233"/>
              <a:chExt cx="812800" cy="860425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213404" cy="73386"/>
              </a:xfrm>
              <a:custGeom>
                <a:avLst/>
                <a:gdLst/>
                <a:ahLst/>
                <a:cxnLst/>
                <a:rect l="l" t="t" r="r" b="b"/>
                <a:pathLst>
                  <a:path w="213404" h="73386">
                    <a:moveTo>
                      <a:pt x="36693" y="0"/>
                    </a:moveTo>
                    <a:lnTo>
                      <a:pt x="176711" y="0"/>
                    </a:lnTo>
                    <a:cubicBezTo>
                      <a:pt x="186443" y="0"/>
                      <a:pt x="195776" y="3866"/>
                      <a:pt x="202657" y="10747"/>
                    </a:cubicBezTo>
                    <a:cubicBezTo>
                      <a:pt x="209538" y="17628"/>
                      <a:pt x="213404" y="26961"/>
                      <a:pt x="213404" y="36693"/>
                    </a:cubicBezTo>
                    <a:lnTo>
                      <a:pt x="213404" y="36693"/>
                    </a:lnTo>
                    <a:cubicBezTo>
                      <a:pt x="213404" y="56958"/>
                      <a:pt x="196976" y="73386"/>
                      <a:pt x="176711" y="73386"/>
                    </a:cubicBezTo>
                    <a:lnTo>
                      <a:pt x="36693" y="73386"/>
                    </a:lnTo>
                    <a:cubicBezTo>
                      <a:pt x="26961" y="73386"/>
                      <a:pt x="17628" y="69520"/>
                      <a:pt x="10747" y="62639"/>
                    </a:cubicBezTo>
                    <a:cubicBezTo>
                      <a:pt x="3866" y="55758"/>
                      <a:pt x="0" y="46425"/>
                      <a:pt x="0" y="36693"/>
                    </a:cubicBezTo>
                    <a:lnTo>
                      <a:pt x="0" y="36693"/>
                    </a:lnTo>
                    <a:cubicBezTo>
                      <a:pt x="0" y="26961"/>
                      <a:pt x="3866" y="17628"/>
                      <a:pt x="10747" y="10747"/>
                    </a:cubicBezTo>
                    <a:cubicBezTo>
                      <a:pt x="17628" y="3866"/>
                      <a:pt x="26961" y="0"/>
                      <a:pt x="36693" y="0"/>
                    </a:cubicBezTo>
                    <a:close/>
                  </a:path>
                </a:pathLst>
              </a:custGeom>
              <a:solidFill>
                <a:srgbClr val="26AE60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-298992" y="-395233"/>
                <a:ext cx="812800" cy="860425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r>
                  <a:rPr lang="en-US" sz="2001" dirty="0">
                    <a:solidFill>
                      <a:srgbClr val="000000"/>
                    </a:solidFill>
                    <a:latin typeface="Montserrat Classic"/>
                  </a:rPr>
                  <a:t>CREATE</a:t>
                </a:r>
              </a:p>
            </p:txBody>
          </p:sp>
        </p:grpSp>
        <p:sp>
          <p:nvSpPr>
            <p:cNvPr id="45" name="TextBox 45"/>
            <p:cNvSpPr txBox="1"/>
            <p:nvPr/>
          </p:nvSpPr>
          <p:spPr>
            <a:xfrm>
              <a:off x="240618" y="111448"/>
              <a:ext cx="1322792" cy="441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5"/>
                </a:lnSpc>
                <a:spcBef>
                  <a:spcPct val="0"/>
                </a:spcBef>
              </a:pPr>
              <a:r>
                <a:rPr lang="en-US" sz="2004" spc="176">
                  <a:solidFill>
                    <a:srgbClr val="FFFFFF"/>
                  </a:solidFill>
                  <a:latin typeface="DM Sans"/>
                </a:rPr>
                <a:t>CASE Y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2561217" y="903014"/>
              <a:ext cx="2952795" cy="496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58"/>
                </a:lnSpc>
                <a:spcBef>
                  <a:spcPct val="0"/>
                </a:spcBef>
              </a:pPr>
              <a:r>
                <a:rPr lang="en-US" sz="2256">
                  <a:solidFill>
                    <a:srgbClr val="000000"/>
                  </a:solidFill>
                  <a:latin typeface="Montserrat Classic"/>
                </a:rPr>
                <a:t>IMPROVEMENT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1207726" y="1786388"/>
              <a:ext cx="2100965" cy="618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31"/>
                </a:lnSpc>
                <a:spcBef>
                  <a:spcPct val="0"/>
                </a:spcBef>
              </a:pPr>
              <a:r>
                <a:rPr lang="en-US" sz="1379">
                  <a:solidFill>
                    <a:srgbClr val="000000"/>
                  </a:solidFill>
                  <a:latin typeface="Montserrat Semi-Bold"/>
                </a:rPr>
                <a:t>CURRENT </a:t>
              </a:r>
              <a:r>
                <a:rPr lang="en-US" sz="1379">
                  <a:solidFill>
                    <a:srgbClr val="FF3131"/>
                  </a:solidFill>
                  <a:latin typeface="Montserrat Semi-Bold"/>
                </a:rPr>
                <a:t>*</a:t>
              </a:r>
              <a:r>
                <a:rPr lang="en-US" sz="1379">
                  <a:solidFill>
                    <a:srgbClr val="000000"/>
                  </a:solidFill>
                  <a:latin typeface="Montserrat Semi-Bold"/>
                </a:rPr>
                <a:t> ORGANIZATION</a:t>
              </a: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629838" y="3105959"/>
              <a:ext cx="2678853" cy="337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6"/>
                </a:lnSpc>
                <a:spcBef>
                  <a:spcPct val="0"/>
                </a:spcBef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DEPARTAMENT </a:t>
              </a:r>
              <a:r>
                <a:rPr lang="en-US" sz="1504">
                  <a:solidFill>
                    <a:srgbClr val="FF3131"/>
                  </a:solidFill>
                  <a:latin typeface="Montserrat Semi-Bold"/>
                </a:rPr>
                <a:t>*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629838" y="4136701"/>
              <a:ext cx="2678853" cy="337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6"/>
                </a:lnSpc>
                <a:spcBef>
                  <a:spcPct val="0"/>
                </a:spcBef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SUMMARY </a:t>
              </a:r>
              <a:r>
                <a:rPr lang="en-US" sz="1504">
                  <a:solidFill>
                    <a:srgbClr val="FF3131"/>
                  </a:solidFill>
                  <a:latin typeface="Montserrat Semi-Bold"/>
                </a:rPr>
                <a:t>*</a:t>
              </a: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687810" y="5342424"/>
              <a:ext cx="2678853" cy="337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6"/>
                </a:lnSpc>
                <a:spcBef>
                  <a:spcPct val="0"/>
                </a:spcBef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SCHMIED</a:t>
              </a:r>
              <a:r>
                <a:rPr lang="en-US" sz="1504">
                  <a:solidFill>
                    <a:srgbClr val="FF3131"/>
                  </a:solidFill>
                  <a:latin typeface="Montserrat Semi-Bold"/>
                </a:rPr>
                <a:t>*</a:t>
              </a: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 </a:t>
              </a:r>
            </a:p>
          </p:txBody>
        </p:sp>
        <p:grpSp>
          <p:nvGrpSpPr>
            <p:cNvPr id="51" name="Group 51"/>
            <p:cNvGrpSpPr/>
            <p:nvPr/>
          </p:nvGrpSpPr>
          <p:grpSpPr>
            <a:xfrm>
              <a:off x="3588461" y="1748485"/>
              <a:ext cx="3213633" cy="722535"/>
              <a:chOff x="0" y="0"/>
              <a:chExt cx="339878" cy="76416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339878" cy="76416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6416">
                    <a:moveTo>
                      <a:pt x="38208" y="0"/>
                    </a:moveTo>
                    <a:lnTo>
                      <a:pt x="301670" y="0"/>
                    </a:lnTo>
                    <a:cubicBezTo>
                      <a:pt x="311803" y="0"/>
                      <a:pt x="321521" y="4025"/>
                      <a:pt x="328687" y="11191"/>
                    </a:cubicBezTo>
                    <a:cubicBezTo>
                      <a:pt x="335852" y="18356"/>
                      <a:pt x="339878" y="28075"/>
                      <a:pt x="339878" y="38208"/>
                    </a:cubicBezTo>
                    <a:lnTo>
                      <a:pt x="339878" y="38208"/>
                    </a:lnTo>
                    <a:cubicBezTo>
                      <a:pt x="339878" y="59310"/>
                      <a:pt x="322771" y="76416"/>
                      <a:pt x="301670" y="76416"/>
                    </a:cubicBezTo>
                    <a:lnTo>
                      <a:pt x="38208" y="76416"/>
                    </a:lnTo>
                    <a:cubicBezTo>
                      <a:pt x="28075" y="76416"/>
                      <a:pt x="18356" y="72391"/>
                      <a:pt x="11191" y="65225"/>
                    </a:cubicBezTo>
                    <a:cubicBezTo>
                      <a:pt x="4025" y="58060"/>
                      <a:pt x="0" y="48342"/>
                      <a:pt x="0" y="38208"/>
                    </a:cubicBezTo>
                    <a:lnTo>
                      <a:pt x="0" y="38208"/>
                    </a:lnTo>
                    <a:cubicBezTo>
                      <a:pt x="0" y="28075"/>
                      <a:pt x="4025" y="18356"/>
                      <a:pt x="11191" y="11191"/>
                    </a:cubicBezTo>
                    <a:cubicBezTo>
                      <a:pt x="18356" y="4025"/>
                      <a:pt x="28075" y="0"/>
                      <a:pt x="38208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54" name="Freeform 54"/>
            <p:cNvSpPr/>
            <p:nvPr/>
          </p:nvSpPr>
          <p:spPr>
            <a:xfrm rot="-5400000">
              <a:off x="6150480" y="1864685"/>
              <a:ext cx="307660" cy="510639"/>
            </a:xfrm>
            <a:custGeom>
              <a:avLst/>
              <a:gdLst/>
              <a:ahLst/>
              <a:cxnLst/>
              <a:rect l="l" t="t" r="r" b="b"/>
              <a:pathLst>
                <a:path w="307660" h="510639">
                  <a:moveTo>
                    <a:pt x="0" y="0"/>
                  </a:moveTo>
                  <a:lnTo>
                    <a:pt x="307660" y="0"/>
                  </a:lnTo>
                  <a:lnTo>
                    <a:pt x="307660" y="510639"/>
                  </a:lnTo>
                  <a:lnTo>
                    <a:pt x="0" y="510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5" name="TextBox 55"/>
            <p:cNvSpPr txBox="1"/>
            <p:nvPr/>
          </p:nvSpPr>
          <p:spPr>
            <a:xfrm>
              <a:off x="3994152" y="1879534"/>
              <a:ext cx="1859415" cy="442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056">
                  <a:solidFill>
                    <a:srgbClr val="000000"/>
                  </a:solidFill>
                  <a:latin typeface="Montserrat Semi-Bold"/>
                </a:rPr>
                <a:t>KT/BC-ZZ</a:t>
              </a:r>
            </a:p>
          </p:txBody>
        </p:sp>
        <p:grpSp>
          <p:nvGrpSpPr>
            <p:cNvPr id="56" name="Group 56"/>
            <p:cNvGrpSpPr/>
            <p:nvPr/>
          </p:nvGrpSpPr>
          <p:grpSpPr>
            <a:xfrm>
              <a:off x="3588461" y="2863801"/>
              <a:ext cx="3213633" cy="697785"/>
              <a:chOff x="0" y="0"/>
              <a:chExt cx="339878" cy="73799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339878" cy="73799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3799">
                    <a:moveTo>
                      <a:pt x="36899" y="0"/>
                    </a:moveTo>
                    <a:lnTo>
                      <a:pt x="302978" y="0"/>
                    </a:lnTo>
                    <a:cubicBezTo>
                      <a:pt x="323357" y="0"/>
                      <a:pt x="339878" y="16520"/>
                      <a:pt x="339878" y="36899"/>
                    </a:cubicBezTo>
                    <a:lnTo>
                      <a:pt x="339878" y="36899"/>
                    </a:lnTo>
                    <a:cubicBezTo>
                      <a:pt x="339878" y="46686"/>
                      <a:pt x="335990" y="56071"/>
                      <a:pt x="329070" y="62991"/>
                    </a:cubicBezTo>
                    <a:cubicBezTo>
                      <a:pt x="322150" y="69911"/>
                      <a:pt x="312765" y="73799"/>
                      <a:pt x="302978" y="73799"/>
                    </a:cubicBezTo>
                    <a:lnTo>
                      <a:pt x="36899" y="73799"/>
                    </a:lnTo>
                    <a:cubicBezTo>
                      <a:pt x="16520" y="73799"/>
                      <a:pt x="0" y="57278"/>
                      <a:pt x="0" y="36899"/>
                    </a:cubicBezTo>
                    <a:lnTo>
                      <a:pt x="0" y="36899"/>
                    </a:lnTo>
                    <a:cubicBezTo>
                      <a:pt x="0" y="16520"/>
                      <a:pt x="16520" y="0"/>
                      <a:pt x="36899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58" name="TextBox 5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59" name="TextBox 59"/>
            <p:cNvSpPr txBox="1"/>
            <p:nvPr/>
          </p:nvSpPr>
          <p:spPr>
            <a:xfrm>
              <a:off x="4265570" y="2975072"/>
              <a:ext cx="1859415" cy="427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4"/>
                </a:lnSpc>
                <a:spcBef>
                  <a:spcPct val="0"/>
                </a:spcBef>
              </a:pPr>
              <a:r>
                <a:rPr lang="en-US" sz="1931">
                  <a:solidFill>
                    <a:srgbClr val="000000"/>
                  </a:solidFill>
                  <a:latin typeface="Montserrat Semi-Bold"/>
                </a:rPr>
                <a:t>-</a:t>
              </a: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4265570" y="4409425"/>
              <a:ext cx="1859415" cy="427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4"/>
                </a:lnSpc>
                <a:spcBef>
                  <a:spcPct val="0"/>
                </a:spcBef>
              </a:pPr>
              <a:r>
                <a:rPr lang="en-US" sz="1931">
                  <a:solidFill>
                    <a:srgbClr val="000000"/>
                  </a:solidFill>
                  <a:latin typeface="Montserrat Semi-Bold"/>
                </a:rPr>
                <a:t>-</a:t>
              </a:r>
            </a:p>
          </p:txBody>
        </p:sp>
        <p:grpSp>
          <p:nvGrpSpPr>
            <p:cNvPr id="61" name="Group 61"/>
            <p:cNvGrpSpPr/>
            <p:nvPr/>
          </p:nvGrpSpPr>
          <p:grpSpPr>
            <a:xfrm>
              <a:off x="3588461" y="3959268"/>
              <a:ext cx="3213633" cy="736331"/>
              <a:chOff x="0" y="0"/>
              <a:chExt cx="339878" cy="77875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339878" cy="77875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7875">
                    <a:moveTo>
                      <a:pt x="38938" y="0"/>
                    </a:moveTo>
                    <a:lnTo>
                      <a:pt x="300940" y="0"/>
                    </a:lnTo>
                    <a:cubicBezTo>
                      <a:pt x="311267" y="0"/>
                      <a:pt x="321171" y="4102"/>
                      <a:pt x="328473" y="11405"/>
                    </a:cubicBezTo>
                    <a:cubicBezTo>
                      <a:pt x="335775" y="18707"/>
                      <a:pt x="339878" y="28611"/>
                      <a:pt x="339878" y="38938"/>
                    </a:cubicBezTo>
                    <a:lnTo>
                      <a:pt x="339878" y="38938"/>
                    </a:lnTo>
                    <a:cubicBezTo>
                      <a:pt x="339878" y="49265"/>
                      <a:pt x="335775" y="59169"/>
                      <a:pt x="328473" y="66471"/>
                    </a:cubicBezTo>
                    <a:cubicBezTo>
                      <a:pt x="321171" y="73773"/>
                      <a:pt x="311267" y="77875"/>
                      <a:pt x="300940" y="77875"/>
                    </a:cubicBezTo>
                    <a:lnTo>
                      <a:pt x="38938" y="77875"/>
                    </a:lnTo>
                    <a:cubicBezTo>
                      <a:pt x="28611" y="77875"/>
                      <a:pt x="18707" y="73773"/>
                      <a:pt x="11405" y="66471"/>
                    </a:cubicBezTo>
                    <a:cubicBezTo>
                      <a:pt x="4102" y="59169"/>
                      <a:pt x="0" y="49265"/>
                      <a:pt x="0" y="38938"/>
                    </a:cubicBezTo>
                    <a:lnTo>
                      <a:pt x="0" y="38938"/>
                    </a:lnTo>
                    <a:cubicBezTo>
                      <a:pt x="0" y="28611"/>
                      <a:pt x="4102" y="18707"/>
                      <a:pt x="11405" y="11405"/>
                    </a:cubicBezTo>
                    <a:cubicBezTo>
                      <a:pt x="18707" y="4102"/>
                      <a:pt x="28611" y="0"/>
                      <a:pt x="38938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64" name="TextBox 64"/>
            <p:cNvSpPr txBox="1"/>
            <p:nvPr/>
          </p:nvSpPr>
          <p:spPr>
            <a:xfrm>
              <a:off x="4265570" y="4086683"/>
              <a:ext cx="1859415" cy="427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4"/>
                </a:lnSpc>
                <a:spcBef>
                  <a:spcPct val="0"/>
                </a:spcBef>
              </a:pPr>
              <a:r>
                <a:rPr lang="en-US" sz="1931">
                  <a:solidFill>
                    <a:srgbClr val="000000"/>
                  </a:solidFill>
                  <a:latin typeface="Montserrat Semi-Bold"/>
                </a:rPr>
                <a:t>@FEV7CA</a:t>
              </a:r>
            </a:p>
          </p:txBody>
        </p:sp>
        <p:grpSp>
          <p:nvGrpSpPr>
            <p:cNvPr id="65" name="Group 65"/>
            <p:cNvGrpSpPr/>
            <p:nvPr/>
          </p:nvGrpSpPr>
          <p:grpSpPr>
            <a:xfrm>
              <a:off x="3588461" y="5161861"/>
              <a:ext cx="3213633" cy="736331"/>
              <a:chOff x="0" y="0"/>
              <a:chExt cx="339878" cy="77875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339878" cy="77875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7875">
                    <a:moveTo>
                      <a:pt x="38938" y="0"/>
                    </a:moveTo>
                    <a:lnTo>
                      <a:pt x="300940" y="0"/>
                    </a:lnTo>
                    <a:cubicBezTo>
                      <a:pt x="311267" y="0"/>
                      <a:pt x="321171" y="4102"/>
                      <a:pt x="328473" y="11405"/>
                    </a:cubicBezTo>
                    <a:cubicBezTo>
                      <a:pt x="335775" y="18707"/>
                      <a:pt x="339878" y="28611"/>
                      <a:pt x="339878" y="38938"/>
                    </a:cubicBezTo>
                    <a:lnTo>
                      <a:pt x="339878" y="38938"/>
                    </a:lnTo>
                    <a:cubicBezTo>
                      <a:pt x="339878" y="49265"/>
                      <a:pt x="335775" y="59169"/>
                      <a:pt x="328473" y="66471"/>
                    </a:cubicBezTo>
                    <a:cubicBezTo>
                      <a:pt x="321171" y="73773"/>
                      <a:pt x="311267" y="77875"/>
                      <a:pt x="300940" y="77875"/>
                    </a:cubicBezTo>
                    <a:lnTo>
                      <a:pt x="38938" y="77875"/>
                    </a:lnTo>
                    <a:cubicBezTo>
                      <a:pt x="28611" y="77875"/>
                      <a:pt x="18707" y="73773"/>
                      <a:pt x="11405" y="66471"/>
                    </a:cubicBezTo>
                    <a:cubicBezTo>
                      <a:pt x="4102" y="59169"/>
                      <a:pt x="0" y="49265"/>
                      <a:pt x="0" y="38938"/>
                    </a:cubicBezTo>
                    <a:lnTo>
                      <a:pt x="0" y="38938"/>
                    </a:lnTo>
                    <a:cubicBezTo>
                      <a:pt x="0" y="28611"/>
                      <a:pt x="4102" y="18707"/>
                      <a:pt x="11405" y="11405"/>
                    </a:cubicBezTo>
                    <a:cubicBezTo>
                      <a:pt x="18707" y="4102"/>
                      <a:pt x="28611" y="0"/>
                      <a:pt x="38938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67" name="TextBox 67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68" name="TextBox 68"/>
            <p:cNvSpPr txBox="1"/>
            <p:nvPr/>
          </p:nvSpPr>
          <p:spPr>
            <a:xfrm>
              <a:off x="3899584" y="5348818"/>
              <a:ext cx="2591387" cy="30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28"/>
                </a:lnSpc>
                <a:spcBef>
                  <a:spcPct val="0"/>
                </a:spcBef>
              </a:pPr>
              <a:r>
                <a:rPr lang="en-US" sz="1377">
                  <a:solidFill>
                    <a:srgbClr val="000000"/>
                  </a:solidFill>
                  <a:latin typeface="Montserrat Semi-Bold"/>
                </a:rPr>
                <a:t>COST REDUCTION</a:t>
              </a:r>
            </a:p>
          </p:txBody>
        </p:sp>
      </p:grpSp>
      <p:grpSp>
        <p:nvGrpSpPr>
          <p:cNvPr id="72" name="Group 6">
            <a:extLst>
              <a:ext uri="{FF2B5EF4-FFF2-40B4-BE49-F238E27FC236}">
                <a16:creationId xmlns:a16="http://schemas.microsoft.com/office/drawing/2014/main" id="{6D88E59D-B665-418B-B016-EB665E70F3C0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0" y="0"/>
            <a:chExt cx="6958624" cy="708639"/>
          </a:xfrm>
        </p:grpSpPr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98412EF0-9EF9-4AA6-8CD5-2D211D55A088}"/>
                </a:ext>
              </a:extLst>
            </p:cNvPr>
            <p:cNvSpPr/>
            <p:nvPr/>
          </p:nvSpPr>
          <p:spPr>
            <a:xfrm>
              <a:off x="0" y="0"/>
              <a:ext cx="710310" cy="70863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74" name="TextBox 8">
              <a:extLst>
                <a:ext uri="{FF2B5EF4-FFF2-40B4-BE49-F238E27FC236}">
                  <a16:creationId xmlns:a16="http://schemas.microsoft.com/office/drawing/2014/main" id="{208D3EBF-BBF5-4D46-9AF5-9E645DFA75C7}"/>
                </a:ext>
              </a:extLst>
            </p:cNvPr>
            <p:cNvSpPr txBox="1"/>
            <p:nvPr/>
          </p:nvSpPr>
          <p:spPr>
            <a:xfrm>
              <a:off x="956987" y="115156"/>
              <a:ext cx="6001637" cy="447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00716" y="2714970"/>
            <a:ext cx="13486567" cy="5847660"/>
            <a:chOff x="0" y="0"/>
            <a:chExt cx="17982090" cy="779687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37000"/>
            </a:blip>
            <a:srcRect t="17480" b="17480"/>
            <a:stretch>
              <a:fillRect/>
            </a:stretch>
          </p:blipFill>
          <p:spPr>
            <a:xfrm>
              <a:off x="0" y="0"/>
              <a:ext cx="17982090" cy="7796879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-5400000">
            <a:off x="-2552428" y="3756121"/>
            <a:ext cx="8964139" cy="9613018"/>
          </a:xfrm>
          <a:custGeom>
            <a:avLst/>
            <a:gdLst/>
            <a:ahLst/>
            <a:cxnLst/>
            <a:rect l="l" t="t" r="r" b="b"/>
            <a:pathLst>
              <a:path w="8964139" h="9613018">
                <a:moveTo>
                  <a:pt x="0" y="0"/>
                </a:moveTo>
                <a:lnTo>
                  <a:pt x="8964139" y="0"/>
                </a:lnTo>
                <a:lnTo>
                  <a:pt x="8964139" y="9613018"/>
                </a:lnTo>
                <a:lnTo>
                  <a:pt x="0" y="96130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2575049" y="4401528"/>
            <a:ext cx="3986770" cy="4335434"/>
          </a:xfrm>
          <a:custGeom>
            <a:avLst/>
            <a:gdLst/>
            <a:ahLst/>
            <a:cxnLst/>
            <a:rect l="l" t="t" r="r" b="b"/>
            <a:pathLst>
              <a:path w="3986770" h="4335434">
                <a:moveTo>
                  <a:pt x="0" y="0"/>
                </a:moveTo>
                <a:lnTo>
                  <a:pt x="3986769" y="0"/>
                </a:lnTo>
                <a:lnTo>
                  <a:pt x="3986769" y="4335434"/>
                </a:lnTo>
                <a:lnTo>
                  <a:pt x="0" y="43354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4847" t="-12173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523204" y="1294512"/>
            <a:ext cx="10005593" cy="4639908"/>
          </a:xfrm>
          <a:custGeom>
            <a:avLst/>
            <a:gdLst/>
            <a:ahLst/>
            <a:cxnLst/>
            <a:rect l="l" t="t" r="r" b="b"/>
            <a:pathLst>
              <a:path w="10005593" h="4639908">
                <a:moveTo>
                  <a:pt x="0" y="0"/>
                </a:moveTo>
                <a:lnTo>
                  <a:pt x="10005592" y="0"/>
                </a:lnTo>
                <a:lnTo>
                  <a:pt x="10005592" y="4639908"/>
                </a:lnTo>
                <a:lnTo>
                  <a:pt x="0" y="46399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736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523204" y="2714970"/>
            <a:ext cx="3364080" cy="3219450"/>
          </a:xfrm>
          <a:custGeom>
            <a:avLst/>
            <a:gdLst/>
            <a:ahLst/>
            <a:cxnLst/>
            <a:rect l="l" t="t" r="r" b="b"/>
            <a:pathLst>
              <a:path w="3364080" h="3219450">
                <a:moveTo>
                  <a:pt x="0" y="0"/>
                </a:moveTo>
                <a:lnTo>
                  <a:pt x="3364080" y="0"/>
                </a:lnTo>
                <a:lnTo>
                  <a:pt x="3364080" y="3219450"/>
                </a:lnTo>
                <a:lnTo>
                  <a:pt x="0" y="32194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55621" r="-197424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132481" y="3200889"/>
            <a:ext cx="10023037" cy="4875821"/>
            <a:chOff x="0" y="0"/>
            <a:chExt cx="13364050" cy="6501095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13364050" cy="5334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920"/>
                </a:lnSpc>
                <a:spcBef>
                  <a:spcPct val="0"/>
                </a:spcBef>
              </a:pPr>
              <a:r>
                <a:rPr lang="en-US" sz="6600">
                  <a:solidFill>
                    <a:srgbClr val="FFFFFF"/>
                  </a:solidFill>
                  <a:latin typeface="Nourd Bold"/>
                </a:rPr>
                <a:t>“If you define the problem correctly, you almost have the solution.”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502500" y="5856402"/>
              <a:ext cx="10359050" cy="644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FFFFFF"/>
                  </a:solidFill>
                  <a:latin typeface="DM Sans"/>
                </a:rPr>
                <a:t>–​ Steve Jobs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6">
            <a:extLst>
              <a:ext uri="{FF2B5EF4-FFF2-40B4-BE49-F238E27FC236}">
                <a16:creationId xmlns:a16="http://schemas.microsoft.com/office/drawing/2014/main" id="{0DCD2250-3CFC-4E5C-9B2A-249B4BAF697A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0" y="0"/>
            <a:chExt cx="6958624" cy="708639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A96C1BD3-404C-4E80-9299-BA8F74A0CBDC}"/>
                </a:ext>
              </a:extLst>
            </p:cNvPr>
            <p:cNvSpPr/>
            <p:nvPr/>
          </p:nvSpPr>
          <p:spPr>
            <a:xfrm>
              <a:off x="0" y="0"/>
              <a:ext cx="710310" cy="70863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13E71275-755B-4479-93C6-94A06D6ED874}"/>
                </a:ext>
              </a:extLst>
            </p:cNvPr>
            <p:cNvSpPr txBox="1"/>
            <p:nvPr/>
          </p:nvSpPr>
          <p:spPr>
            <a:xfrm>
              <a:off x="956987" y="115156"/>
              <a:ext cx="6001637" cy="447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028700" y="3221228"/>
            <a:ext cx="16230600" cy="8401828"/>
            <a:chOff x="0" y="0"/>
            <a:chExt cx="21640800" cy="11202436"/>
          </a:xfrm>
        </p:grpSpPr>
        <p:sp>
          <p:nvSpPr>
            <p:cNvPr id="7" name="AutoShape 7"/>
            <p:cNvSpPr/>
            <p:nvPr/>
          </p:nvSpPr>
          <p:spPr>
            <a:xfrm>
              <a:off x="0" y="618698"/>
              <a:ext cx="8017256" cy="7646677"/>
            </a:xfrm>
            <a:prstGeom prst="rect">
              <a:avLst/>
            </a:prstGeom>
            <a:solidFill>
              <a:srgbClr val="FFFFFF">
                <a:alpha val="14902"/>
              </a:srgbClr>
            </a:solidFill>
          </p:spPr>
        </p:sp>
        <p:grpSp>
          <p:nvGrpSpPr>
            <p:cNvPr id="8" name="Group 8"/>
            <p:cNvGrpSpPr/>
            <p:nvPr/>
          </p:nvGrpSpPr>
          <p:grpSpPr>
            <a:xfrm>
              <a:off x="658824" y="1383577"/>
              <a:ext cx="6699608" cy="6355503"/>
              <a:chOff x="0" y="0"/>
              <a:chExt cx="1056553" cy="100228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056553" cy="1002286"/>
              </a:xfrm>
              <a:custGeom>
                <a:avLst/>
                <a:gdLst/>
                <a:ahLst/>
                <a:cxnLst/>
                <a:rect l="l" t="t" r="r" b="b"/>
                <a:pathLst>
                  <a:path w="1056553" h="1002286">
                    <a:moveTo>
                      <a:pt x="0" y="0"/>
                    </a:moveTo>
                    <a:lnTo>
                      <a:pt x="1056553" y="0"/>
                    </a:lnTo>
                    <a:lnTo>
                      <a:pt x="1056553" y="1002286"/>
                    </a:lnTo>
                    <a:lnTo>
                      <a:pt x="0" y="100228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63629" tIns="63629" rIns="63629" bIns="6362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3559475" y="2401927"/>
              <a:ext cx="3213633" cy="722535"/>
              <a:chOff x="0" y="0"/>
              <a:chExt cx="339878" cy="7641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39878" cy="76416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6416">
                    <a:moveTo>
                      <a:pt x="38208" y="0"/>
                    </a:moveTo>
                    <a:lnTo>
                      <a:pt x="301670" y="0"/>
                    </a:lnTo>
                    <a:cubicBezTo>
                      <a:pt x="311803" y="0"/>
                      <a:pt x="321521" y="4025"/>
                      <a:pt x="328687" y="11191"/>
                    </a:cubicBezTo>
                    <a:cubicBezTo>
                      <a:pt x="335852" y="18356"/>
                      <a:pt x="339878" y="28075"/>
                      <a:pt x="339878" y="38208"/>
                    </a:cubicBezTo>
                    <a:lnTo>
                      <a:pt x="339878" y="38208"/>
                    </a:lnTo>
                    <a:cubicBezTo>
                      <a:pt x="339878" y="59310"/>
                      <a:pt x="322771" y="76416"/>
                      <a:pt x="301670" y="76416"/>
                    </a:cubicBezTo>
                    <a:lnTo>
                      <a:pt x="38208" y="76416"/>
                    </a:lnTo>
                    <a:cubicBezTo>
                      <a:pt x="28075" y="76416"/>
                      <a:pt x="18356" y="72391"/>
                      <a:pt x="11191" y="65225"/>
                    </a:cubicBezTo>
                    <a:cubicBezTo>
                      <a:pt x="4025" y="58060"/>
                      <a:pt x="0" y="48342"/>
                      <a:pt x="0" y="38208"/>
                    </a:cubicBezTo>
                    <a:lnTo>
                      <a:pt x="0" y="38208"/>
                    </a:lnTo>
                    <a:cubicBezTo>
                      <a:pt x="0" y="28075"/>
                      <a:pt x="4025" y="18356"/>
                      <a:pt x="11191" y="11191"/>
                    </a:cubicBezTo>
                    <a:cubicBezTo>
                      <a:pt x="18356" y="4025"/>
                      <a:pt x="28075" y="0"/>
                      <a:pt x="38208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14" name="Freeform 14"/>
            <p:cNvSpPr/>
            <p:nvPr/>
          </p:nvSpPr>
          <p:spPr>
            <a:xfrm rot="-5400000">
              <a:off x="6121495" y="2518127"/>
              <a:ext cx="307660" cy="510639"/>
            </a:xfrm>
            <a:custGeom>
              <a:avLst/>
              <a:gdLst/>
              <a:ahLst/>
              <a:cxnLst/>
              <a:rect l="l" t="t" r="r" b="b"/>
              <a:pathLst>
                <a:path w="307660" h="510639">
                  <a:moveTo>
                    <a:pt x="0" y="0"/>
                  </a:moveTo>
                  <a:lnTo>
                    <a:pt x="307659" y="0"/>
                  </a:lnTo>
                  <a:lnTo>
                    <a:pt x="307659" y="510639"/>
                  </a:lnTo>
                  <a:lnTo>
                    <a:pt x="0" y="510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5" name="Group 15"/>
            <p:cNvGrpSpPr/>
            <p:nvPr/>
          </p:nvGrpSpPr>
          <p:grpSpPr>
            <a:xfrm>
              <a:off x="3559475" y="3517243"/>
              <a:ext cx="3213633" cy="697785"/>
              <a:chOff x="0" y="0"/>
              <a:chExt cx="339878" cy="73799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339878" cy="73799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3799">
                    <a:moveTo>
                      <a:pt x="36899" y="0"/>
                    </a:moveTo>
                    <a:lnTo>
                      <a:pt x="302978" y="0"/>
                    </a:lnTo>
                    <a:cubicBezTo>
                      <a:pt x="323357" y="0"/>
                      <a:pt x="339878" y="16520"/>
                      <a:pt x="339878" y="36899"/>
                    </a:cubicBezTo>
                    <a:lnTo>
                      <a:pt x="339878" y="36899"/>
                    </a:lnTo>
                    <a:cubicBezTo>
                      <a:pt x="339878" y="46686"/>
                      <a:pt x="335990" y="56071"/>
                      <a:pt x="329070" y="62991"/>
                    </a:cubicBezTo>
                    <a:cubicBezTo>
                      <a:pt x="322150" y="69911"/>
                      <a:pt x="312765" y="73799"/>
                      <a:pt x="302978" y="73799"/>
                    </a:cubicBezTo>
                    <a:lnTo>
                      <a:pt x="36899" y="73799"/>
                    </a:lnTo>
                    <a:cubicBezTo>
                      <a:pt x="16520" y="73799"/>
                      <a:pt x="0" y="57278"/>
                      <a:pt x="0" y="36899"/>
                    </a:cubicBezTo>
                    <a:lnTo>
                      <a:pt x="0" y="36899"/>
                    </a:lnTo>
                    <a:cubicBezTo>
                      <a:pt x="0" y="16520"/>
                      <a:pt x="16520" y="0"/>
                      <a:pt x="36899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3559475" y="4612710"/>
              <a:ext cx="3213633" cy="736331"/>
              <a:chOff x="0" y="0"/>
              <a:chExt cx="339878" cy="7787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339878" cy="77875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7875">
                    <a:moveTo>
                      <a:pt x="38938" y="0"/>
                    </a:moveTo>
                    <a:lnTo>
                      <a:pt x="300940" y="0"/>
                    </a:lnTo>
                    <a:cubicBezTo>
                      <a:pt x="311267" y="0"/>
                      <a:pt x="321171" y="4102"/>
                      <a:pt x="328473" y="11405"/>
                    </a:cubicBezTo>
                    <a:cubicBezTo>
                      <a:pt x="335775" y="18707"/>
                      <a:pt x="339878" y="28611"/>
                      <a:pt x="339878" y="38938"/>
                    </a:cubicBezTo>
                    <a:lnTo>
                      <a:pt x="339878" y="38938"/>
                    </a:lnTo>
                    <a:cubicBezTo>
                      <a:pt x="339878" y="49265"/>
                      <a:pt x="335775" y="59169"/>
                      <a:pt x="328473" y="66471"/>
                    </a:cubicBezTo>
                    <a:cubicBezTo>
                      <a:pt x="321171" y="73773"/>
                      <a:pt x="311267" y="77875"/>
                      <a:pt x="300940" y="77875"/>
                    </a:cubicBezTo>
                    <a:lnTo>
                      <a:pt x="38938" y="77875"/>
                    </a:lnTo>
                    <a:cubicBezTo>
                      <a:pt x="28611" y="77875"/>
                      <a:pt x="18707" y="73773"/>
                      <a:pt x="11405" y="66471"/>
                    </a:cubicBezTo>
                    <a:cubicBezTo>
                      <a:pt x="4102" y="59169"/>
                      <a:pt x="0" y="49265"/>
                      <a:pt x="0" y="38938"/>
                    </a:cubicBezTo>
                    <a:lnTo>
                      <a:pt x="0" y="38938"/>
                    </a:lnTo>
                    <a:cubicBezTo>
                      <a:pt x="0" y="28611"/>
                      <a:pt x="4102" y="18707"/>
                      <a:pt x="11405" y="11405"/>
                    </a:cubicBezTo>
                    <a:cubicBezTo>
                      <a:pt x="18707" y="4102"/>
                      <a:pt x="28611" y="0"/>
                      <a:pt x="38938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3559475" y="5815303"/>
              <a:ext cx="3213633" cy="736331"/>
              <a:chOff x="0" y="0"/>
              <a:chExt cx="339878" cy="7787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339878" cy="77875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7875">
                    <a:moveTo>
                      <a:pt x="38938" y="0"/>
                    </a:moveTo>
                    <a:lnTo>
                      <a:pt x="300940" y="0"/>
                    </a:lnTo>
                    <a:cubicBezTo>
                      <a:pt x="311267" y="0"/>
                      <a:pt x="321171" y="4102"/>
                      <a:pt x="328473" y="11405"/>
                    </a:cubicBezTo>
                    <a:cubicBezTo>
                      <a:pt x="335775" y="18707"/>
                      <a:pt x="339878" y="28611"/>
                      <a:pt x="339878" y="38938"/>
                    </a:cubicBezTo>
                    <a:lnTo>
                      <a:pt x="339878" y="38938"/>
                    </a:lnTo>
                    <a:cubicBezTo>
                      <a:pt x="339878" y="49265"/>
                      <a:pt x="335775" y="59169"/>
                      <a:pt x="328473" y="66471"/>
                    </a:cubicBezTo>
                    <a:cubicBezTo>
                      <a:pt x="321171" y="73773"/>
                      <a:pt x="311267" y="77875"/>
                      <a:pt x="300940" y="77875"/>
                    </a:cubicBezTo>
                    <a:lnTo>
                      <a:pt x="38938" y="77875"/>
                    </a:lnTo>
                    <a:cubicBezTo>
                      <a:pt x="28611" y="77875"/>
                      <a:pt x="18707" y="73773"/>
                      <a:pt x="11405" y="66471"/>
                    </a:cubicBezTo>
                    <a:cubicBezTo>
                      <a:pt x="4102" y="59169"/>
                      <a:pt x="0" y="49265"/>
                      <a:pt x="0" y="38938"/>
                    </a:cubicBezTo>
                    <a:lnTo>
                      <a:pt x="0" y="38938"/>
                    </a:lnTo>
                    <a:cubicBezTo>
                      <a:pt x="0" y="28611"/>
                      <a:pt x="4102" y="18707"/>
                      <a:pt x="11405" y="11405"/>
                    </a:cubicBezTo>
                    <a:cubicBezTo>
                      <a:pt x="18707" y="4102"/>
                      <a:pt x="28611" y="0"/>
                      <a:pt x="38938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128858" y="3066879"/>
              <a:ext cx="7685249" cy="8135557"/>
              <a:chOff x="-299030" y="-396324"/>
              <a:chExt cx="812800" cy="86042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213404" cy="73386"/>
              </a:xfrm>
              <a:custGeom>
                <a:avLst/>
                <a:gdLst/>
                <a:ahLst/>
                <a:cxnLst/>
                <a:rect l="l" t="t" r="r" b="b"/>
                <a:pathLst>
                  <a:path w="213404" h="73386">
                    <a:moveTo>
                      <a:pt x="36693" y="0"/>
                    </a:moveTo>
                    <a:lnTo>
                      <a:pt x="176711" y="0"/>
                    </a:lnTo>
                    <a:cubicBezTo>
                      <a:pt x="186443" y="0"/>
                      <a:pt x="195776" y="3866"/>
                      <a:pt x="202657" y="10747"/>
                    </a:cubicBezTo>
                    <a:cubicBezTo>
                      <a:pt x="209538" y="17628"/>
                      <a:pt x="213404" y="26961"/>
                      <a:pt x="213404" y="36693"/>
                    </a:cubicBezTo>
                    <a:lnTo>
                      <a:pt x="213404" y="36693"/>
                    </a:lnTo>
                    <a:cubicBezTo>
                      <a:pt x="213404" y="56958"/>
                      <a:pt x="196976" y="73386"/>
                      <a:pt x="176711" y="73386"/>
                    </a:cubicBezTo>
                    <a:lnTo>
                      <a:pt x="36693" y="73386"/>
                    </a:lnTo>
                    <a:cubicBezTo>
                      <a:pt x="26961" y="73386"/>
                      <a:pt x="17628" y="69520"/>
                      <a:pt x="10747" y="62639"/>
                    </a:cubicBezTo>
                    <a:cubicBezTo>
                      <a:pt x="3866" y="55758"/>
                      <a:pt x="0" y="46425"/>
                      <a:pt x="0" y="36693"/>
                    </a:cubicBezTo>
                    <a:lnTo>
                      <a:pt x="0" y="36693"/>
                    </a:lnTo>
                    <a:cubicBezTo>
                      <a:pt x="0" y="26961"/>
                      <a:pt x="3866" y="17628"/>
                      <a:pt x="10747" y="10747"/>
                    </a:cubicBezTo>
                    <a:cubicBezTo>
                      <a:pt x="17628" y="3866"/>
                      <a:pt x="26961" y="0"/>
                      <a:pt x="36693" y="0"/>
                    </a:cubicBezTo>
                    <a:close/>
                  </a:path>
                </a:pathLst>
              </a:custGeom>
              <a:solidFill>
                <a:srgbClr val="26AE60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-299030" y="-396324"/>
                <a:ext cx="812800" cy="860425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r>
                  <a:rPr lang="en-US" sz="2001" dirty="0">
                    <a:solidFill>
                      <a:srgbClr val="000000"/>
                    </a:solidFill>
                    <a:latin typeface="Montserrat Classic"/>
                  </a:rPr>
                  <a:t>VERIFY</a:t>
                </a:r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213611" y="709786"/>
              <a:ext cx="4952680" cy="441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5"/>
                </a:lnSpc>
                <a:spcBef>
                  <a:spcPct val="0"/>
                </a:spcBef>
              </a:pPr>
              <a:r>
                <a:rPr lang="en-US" sz="2004" spc="176">
                  <a:solidFill>
                    <a:srgbClr val="FFFFFF"/>
                  </a:solidFill>
                  <a:latin typeface="DM Sans"/>
                </a:rPr>
                <a:t>STANDARD IMPROVEMENT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178740" y="2439829"/>
              <a:ext cx="2100965" cy="618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31"/>
                </a:lnSpc>
                <a:spcBef>
                  <a:spcPct val="0"/>
                </a:spcBef>
              </a:pPr>
              <a:r>
                <a:rPr lang="en-US" sz="1379">
                  <a:solidFill>
                    <a:srgbClr val="000000"/>
                  </a:solidFill>
                  <a:latin typeface="Montserrat Semi-Bold"/>
                </a:rPr>
                <a:t>CURRENT </a:t>
              </a:r>
              <a:r>
                <a:rPr lang="en-US" sz="1379">
                  <a:solidFill>
                    <a:srgbClr val="FF3131"/>
                  </a:solidFill>
                  <a:latin typeface="Montserrat Semi-Bold"/>
                </a:rPr>
                <a:t>*</a:t>
              </a:r>
              <a:r>
                <a:rPr lang="en-US" sz="1379">
                  <a:solidFill>
                    <a:srgbClr val="000000"/>
                  </a:solidFill>
                  <a:latin typeface="Montserrat Semi-Bold"/>
                </a:rPr>
                <a:t> ORGANIZATION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600852" y="3759400"/>
              <a:ext cx="2678853" cy="337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6"/>
                </a:lnSpc>
                <a:spcBef>
                  <a:spcPct val="0"/>
                </a:spcBef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DEPARTAMENT </a:t>
              </a:r>
              <a:r>
                <a:rPr lang="en-US" sz="1504">
                  <a:solidFill>
                    <a:srgbClr val="FF3131"/>
                  </a:solidFill>
                  <a:latin typeface="Montserrat Semi-Bold"/>
                </a:rPr>
                <a:t>*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600852" y="4790143"/>
              <a:ext cx="2678853" cy="337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6"/>
                </a:lnSpc>
                <a:spcBef>
                  <a:spcPct val="0"/>
                </a:spcBef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SUMMARY </a:t>
              </a:r>
              <a:r>
                <a:rPr lang="en-US" sz="1504">
                  <a:solidFill>
                    <a:srgbClr val="FF3131"/>
                  </a:solidFill>
                  <a:latin typeface="Montserrat Semi-Bold"/>
                </a:rPr>
                <a:t>*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614863" y="5820885"/>
              <a:ext cx="2678853" cy="687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6"/>
                </a:lnSpc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MAJOR</a:t>
              </a:r>
              <a:r>
                <a:rPr lang="en-US" sz="1504">
                  <a:solidFill>
                    <a:srgbClr val="FF3131"/>
                  </a:solidFill>
                  <a:latin typeface="Montserrat Semi-Bold"/>
                </a:rPr>
                <a:t>*</a:t>
              </a: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 </a:t>
              </a:r>
            </a:p>
            <a:p>
              <a:pPr algn="r">
                <a:lnSpc>
                  <a:spcPts val="2106"/>
                </a:lnSpc>
                <a:spcBef>
                  <a:spcPct val="0"/>
                </a:spcBef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 BENEFITS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3965167" y="2532975"/>
              <a:ext cx="1859415" cy="442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056">
                  <a:solidFill>
                    <a:srgbClr val="000000"/>
                  </a:solidFill>
                  <a:latin typeface="Montserrat Semi-Bold"/>
                </a:rPr>
                <a:t>GS/PUI-LA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3965167" y="3638767"/>
              <a:ext cx="1859415" cy="427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4"/>
                </a:lnSpc>
                <a:spcBef>
                  <a:spcPct val="0"/>
                </a:spcBef>
              </a:pPr>
              <a:r>
                <a:rPr lang="en-US" sz="1931">
                  <a:solidFill>
                    <a:srgbClr val="000000"/>
                  </a:solidFill>
                  <a:latin typeface="Montserrat Semi-Bold"/>
                </a:rPr>
                <a:t>GS/OIS-LA1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3870598" y="4799668"/>
              <a:ext cx="2591387" cy="30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28"/>
                </a:lnSpc>
                <a:spcBef>
                  <a:spcPct val="0"/>
                </a:spcBef>
              </a:pPr>
              <a:r>
                <a:rPr lang="en-US" sz="1377">
                  <a:solidFill>
                    <a:srgbClr val="000000"/>
                  </a:solidFill>
                  <a:latin typeface="Montserrat Semi-Bold"/>
                </a:rPr>
                <a:t>PROBLEM SUMMARY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3870598" y="6002260"/>
              <a:ext cx="2591387" cy="30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28"/>
                </a:lnSpc>
                <a:spcBef>
                  <a:spcPct val="0"/>
                </a:spcBef>
              </a:pPr>
              <a:r>
                <a:rPr lang="en-US" sz="1377">
                  <a:solidFill>
                    <a:srgbClr val="000000"/>
                  </a:solidFill>
                  <a:latin typeface="Montserrat Semi-Bold"/>
                </a:rPr>
                <a:t>COST REDUCTION</a:t>
              </a:r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1454950" y="1546675"/>
              <a:ext cx="5107356" cy="628577"/>
              <a:chOff x="0" y="0"/>
              <a:chExt cx="1008860" cy="124163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008860" cy="124163"/>
              </a:xfrm>
              <a:custGeom>
                <a:avLst/>
                <a:gdLst/>
                <a:ahLst/>
                <a:cxnLst/>
                <a:rect l="l" t="t" r="r" b="b"/>
                <a:pathLst>
                  <a:path w="1008860" h="124163">
                    <a:moveTo>
                      <a:pt x="62082" y="0"/>
                    </a:moveTo>
                    <a:lnTo>
                      <a:pt x="946779" y="0"/>
                    </a:lnTo>
                    <a:cubicBezTo>
                      <a:pt x="981066" y="0"/>
                      <a:pt x="1008860" y="27795"/>
                      <a:pt x="1008860" y="62082"/>
                    </a:cubicBezTo>
                    <a:lnTo>
                      <a:pt x="1008860" y="62082"/>
                    </a:lnTo>
                    <a:cubicBezTo>
                      <a:pt x="1008860" y="78547"/>
                      <a:pt x="1002320" y="94337"/>
                      <a:pt x="990677" y="105980"/>
                    </a:cubicBezTo>
                    <a:cubicBezTo>
                      <a:pt x="979035" y="117623"/>
                      <a:pt x="963244" y="124163"/>
                      <a:pt x="946779" y="124163"/>
                    </a:cubicBezTo>
                    <a:lnTo>
                      <a:pt x="62082" y="124163"/>
                    </a:lnTo>
                    <a:cubicBezTo>
                      <a:pt x="27795" y="124163"/>
                      <a:pt x="0" y="96368"/>
                      <a:pt x="0" y="62082"/>
                    </a:cubicBezTo>
                    <a:lnTo>
                      <a:pt x="0" y="62082"/>
                    </a:lnTo>
                    <a:cubicBezTo>
                      <a:pt x="0" y="27795"/>
                      <a:pt x="27795" y="0"/>
                      <a:pt x="6208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>
                <a:solidFill>
                  <a:srgbClr val="000000"/>
                </a:solidFill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39" name="Freeform 39"/>
            <p:cNvSpPr/>
            <p:nvPr/>
          </p:nvSpPr>
          <p:spPr>
            <a:xfrm>
              <a:off x="1640501" y="1641887"/>
              <a:ext cx="311291" cy="387353"/>
            </a:xfrm>
            <a:custGeom>
              <a:avLst/>
              <a:gdLst/>
              <a:ahLst/>
              <a:cxnLst/>
              <a:rect l="l" t="t" r="r" b="b"/>
              <a:pathLst>
                <a:path w="311291" h="387353">
                  <a:moveTo>
                    <a:pt x="0" y="0"/>
                  </a:moveTo>
                  <a:lnTo>
                    <a:pt x="311291" y="0"/>
                  </a:lnTo>
                  <a:lnTo>
                    <a:pt x="311291" y="387352"/>
                  </a:lnTo>
                  <a:lnTo>
                    <a:pt x="0" y="387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TextBox 40"/>
            <p:cNvSpPr txBox="1"/>
            <p:nvPr/>
          </p:nvSpPr>
          <p:spPr>
            <a:xfrm>
              <a:off x="2002845" y="1686592"/>
              <a:ext cx="4364038" cy="342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1"/>
                </a:lnSpc>
                <a:spcBef>
                  <a:spcPct val="0"/>
                </a:spcBef>
              </a:pPr>
              <a:r>
                <a:rPr lang="en-US" sz="1601">
                  <a:solidFill>
                    <a:srgbClr val="000000"/>
                  </a:solidFill>
                  <a:latin typeface="Montserrat Classic"/>
                </a:rPr>
                <a:t>HTTPS://DATAWIZE.BOSCH.COM</a:t>
              </a:r>
            </a:p>
          </p:txBody>
        </p:sp>
        <p:sp>
          <p:nvSpPr>
            <p:cNvPr id="41" name="Freeform 41"/>
            <p:cNvSpPr/>
            <p:nvPr/>
          </p:nvSpPr>
          <p:spPr>
            <a:xfrm>
              <a:off x="16867551" y="0"/>
              <a:ext cx="4773249" cy="3237854"/>
            </a:xfrm>
            <a:custGeom>
              <a:avLst/>
              <a:gdLst/>
              <a:ahLst/>
              <a:cxnLst/>
              <a:rect l="l" t="t" r="r" b="b"/>
              <a:pathLst>
                <a:path w="4773249" h="3237854">
                  <a:moveTo>
                    <a:pt x="0" y="0"/>
                  </a:moveTo>
                  <a:lnTo>
                    <a:pt x="4773249" y="0"/>
                  </a:lnTo>
                  <a:lnTo>
                    <a:pt x="4773249" y="3237854"/>
                  </a:lnTo>
                  <a:lnTo>
                    <a:pt x="0" y="32378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42" name="Freeform 42"/>
            <p:cNvSpPr/>
            <p:nvPr/>
          </p:nvSpPr>
          <p:spPr>
            <a:xfrm>
              <a:off x="11186941" y="2959360"/>
              <a:ext cx="3291754" cy="2812954"/>
            </a:xfrm>
            <a:custGeom>
              <a:avLst/>
              <a:gdLst/>
              <a:ahLst/>
              <a:cxnLst/>
              <a:rect l="l" t="t" r="r" b="b"/>
              <a:pathLst>
                <a:path w="3291754" h="2812954">
                  <a:moveTo>
                    <a:pt x="0" y="0"/>
                  </a:moveTo>
                  <a:lnTo>
                    <a:pt x="3291755" y="0"/>
                  </a:lnTo>
                  <a:lnTo>
                    <a:pt x="3291755" y="2812954"/>
                  </a:lnTo>
                  <a:lnTo>
                    <a:pt x="0" y="28129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 rot="-6992557">
              <a:off x="9146758" y="5249438"/>
              <a:ext cx="777209" cy="2006877"/>
            </a:xfrm>
            <a:custGeom>
              <a:avLst/>
              <a:gdLst/>
              <a:ahLst/>
              <a:cxnLst/>
              <a:rect l="l" t="t" r="r" b="b"/>
              <a:pathLst>
                <a:path w="777209" h="2006877">
                  <a:moveTo>
                    <a:pt x="0" y="0"/>
                  </a:moveTo>
                  <a:lnTo>
                    <a:pt x="777209" y="0"/>
                  </a:lnTo>
                  <a:lnTo>
                    <a:pt x="777209" y="2006877"/>
                  </a:lnTo>
                  <a:lnTo>
                    <a:pt x="0" y="2006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 rot="-6992557">
              <a:off x="15386119" y="1892422"/>
              <a:ext cx="777209" cy="2006877"/>
            </a:xfrm>
            <a:custGeom>
              <a:avLst/>
              <a:gdLst/>
              <a:ahLst/>
              <a:cxnLst/>
              <a:rect l="l" t="t" r="r" b="b"/>
              <a:pathLst>
                <a:path w="777209" h="2006877">
                  <a:moveTo>
                    <a:pt x="0" y="0"/>
                  </a:moveTo>
                  <a:lnTo>
                    <a:pt x="777208" y="0"/>
                  </a:lnTo>
                  <a:lnTo>
                    <a:pt x="777208" y="2006876"/>
                  </a:lnTo>
                  <a:lnTo>
                    <a:pt x="0" y="2006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5" name="TextBox 45"/>
          <p:cNvSpPr txBox="1"/>
          <p:nvPr/>
        </p:nvSpPr>
        <p:spPr>
          <a:xfrm>
            <a:off x="1028700" y="2221103"/>
            <a:ext cx="10222334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Nourd Bold"/>
              </a:rPr>
              <a:t>Standardize data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75418" y="1831848"/>
            <a:ext cx="465015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 spc="202">
                <a:solidFill>
                  <a:srgbClr val="FFFFFF"/>
                </a:solidFill>
                <a:latin typeface="Nourd"/>
              </a:rPr>
              <a:t>THE SOLUTION:</a:t>
            </a:r>
          </a:p>
        </p:txBody>
      </p:sp>
      <p:grpSp>
        <p:nvGrpSpPr>
          <p:cNvPr id="47" name="Group 6">
            <a:extLst>
              <a:ext uri="{FF2B5EF4-FFF2-40B4-BE49-F238E27FC236}">
                <a16:creationId xmlns:a16="http://schemas.microsoft.com/office/drawing/2014/main" id="{941D76D3-DA3E-44E2-ADAC-2E0568B168DE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0" y="0"/>
            <a:chExt cx="6958624" cy="708639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29B1ADC2-2A94-4C22-9872-12A528341551}"/>
                </a:ext>
              </a:extLst>
            </p:cNvPr>
            <p:cNvSpPr/>
            <p:nvPr/>
          </p:nvSpPr>
          <p:spPr>
            <a:xfrm>
              <a:off x="0" y="0"/>
              <a:ext cx="710310" cy="70863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05D65AC1-33A3-4A16-859D-68E23D4C6586}"/>
                </a:ext>
              </a:extLst>
            </p:cNvPr>
            <p:cNvSpPr txBox="1"/>
            <p:nvPr/>
          </p:nvSpPr>
          <p:spPr>
            <a:xfrm>
              <a:off x="956987" y="115156"/>
              <a:ext cx="6001637" cy="447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4978984" y="1879473"/>
            <a:ext cx="11247954" cy="7446095"/>
          </a:xfrm>
          <a:custGeom>
            <a:avLst/>
            <a:gdLst/>
            <a:ahLst/>
            <a:cxnLst/>
            <a:rect l="l" t="t" r="r" b="b"/>
            <a:pathLst>
              <a:path w="11247954" h="7446095">
                <a:moveTo>
                  <a:pt x="0" y="0"/>
                </a:moveTo>
                <a:lnTo>
                  <a:pt x="11247954" y="0"/>
                </a:lnTo>
                <a:lnTo>
                  <a:pt x="11247954" y="7446096"/>
                </a:lnTo>
                <a:lnTo>
                  <a:pt x="0" y="74460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0" b="-801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75418" y="1831848"/>
            <a:ext cx="465015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 spc="202">
                <a:solidFill>
                  <a:srgbClr val="FFFFFF"/>
                </a:solidFill>
                <a:latin typeface="Nourd"/>
              </a:rPr>
              <a:t>THE SOLUTION:</a:t>
            </a:r>
          </a:p>
        </p:txBody>
      </p:sp>
      <p:grpSp>
        <p:nvGrpSpPr>
          <p:cNvPr id="8" name="Group 6">
            <a:extLst>
              <a:ext uri="{FF2B5EF4-FFF2-40B4-BE49-F238E27FC236}">
                <a16:creationId xmlns:a16="http://schemas.microsoft.com/office/drawing/2014/main" id="{ADAB3D06-563D-45CB-92A3-BE1563AA066B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0" y="0"/>
            <a:chExt cx="6958624" cy="708639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03E5A33A-0E97-41A5-8E4A-95B2FA25D4C2}"/>
                </a:ext>
              </a:extLst>
            </p:cNvPr>
            <p:cNvSpPr/>
            <p:nvPr/>
          </p:nvSpPr>
          <p:spPr>
            <a:xfrm>
              <a:off x="0" y="0"/>
              <a:ext cx="710310" cy="70863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4E10FCD3-660C-4AC3-B8F2-826D48623D9B}"/>
                </a:ext>
              </a:extLst>
            </p:cNvPr>
            <p:cNvSpPr txBox="1"/>
            <p:nvPr/>
          </p:nvSpPr>
          <p:spPr>
            <a:xfrm>
              <a:off x="956987" y="115156"/>
              <a:ext cx="6001637" cy="447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4978984" y="1879473"/>
            <a:ext cx="11247954" cy="7446095"/>
          </a:xfrm>
          <a:custGeom>
            <a:avLst/>
            <a:gdLst/>
            <a:ahLst/>
            <a:cxnLst/>
            <a:rect l="l" t="t" r="r" b="b"/>
            <a:pathLst>
              <a:path w="11247954" h="7446095">
                <a:moveTo>
                  <a:pt x="0" y="0"/>
                </a:moveTo>
                <a:lnTo>
                  <a:pt x="11247954" y="0"/>
                </a:lnTo>
                <a:lnTo>
                  <a:pt x="11247954" y="7446096"/>
                </a:lnTo>
                <a:lnTo>
                  <a:pt x="0" y="74460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0" b="-801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978984" y="1879473"/>
            <a:ext cx="11247954" cy="7446095"/>
          </a:xfrm>
          <a:custGeom>
            <a:avLst/>
            <a:gdLst/>
            <a:ahLst/>
            <a:cxnLst/>
            <a:rect l="l" t="t" r="r" b="b"/>
            <a:pathLst>
              <a:path w="11247954" h="7446095">
                <a:moveTo>
                  <a:pt x="0" y="0"/>
                </a:moveTo>
                <a:lnTo>
                  <a:pt x="11247954" y="0"/>
                </a:lnTo>
                <a:lnTo>
                  <a:pt x="11247954" y="7446096"/>
                </a:lnTo>
                <a:lnTo>
                  <a:pt x="0" y="74460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21099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75418" y="1831848"/>
            <a:ext cx="465015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 spc="202">
                <a:solidFill>
                  <a:srgbClr val="FFFFFF"/>
                </a:solidFill>
                <a:latin typeface="Nourd"/>
              </a:rPr>
              <a:t>THE SOLUTION:</a:t>
            </a:r>
          </a:p>
        </p:txBody>
      </p:sp>
      <p:grpSp>
        <p:nvGrpSpPr>
          <p:cNvPr id="9" name="Group 6">
            <a:extLst>
              <a:ext uri="{FF2B5EF4-FFF2-40B4-BE49-F238E27FC236}">
                <a16:creationId xmlns:a16="http://schemas.microsoft.com/office/drawing/2014/main" id="{8C00AE60-B712-4746-B7A9-080D828EBB21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0" y="0"/>
            <a:chExt cx="6958624" cy="708639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2D2BF98B-5719-4AD7-8ADA-17CB98D0FB2B}"/>
                </a:ext>
              </a:extLst>
            </p:cNvPr>
            <p:cNvSpPr/>
            <p:nvPr/>
          </p:nvSpPr>
          <p:spPr>
            <a:xfrm>
              <a:off x="0" y="0"/>
              <a:ext cx="710310" cy="70863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08F9F4CA-BC43-4CDE-871E-8E6A0C02AE60}"/>
                </a:ext>
              </a:extLst>
            </p:cNvPr>
            <p:cNvSpPr txBox="1"/>
            <p:nvPr/>
          </p:nvSpPr>
          <p:spPr>
            <a:xfrm>
              <a:off x="956987" y="115156"/>
              <a:ext cx="6001637" cy="447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3504784" y="3519642"/>
            <a:ext cx="2837916" cy="3109712"/>
          </a:xfrm>
          <a:custGeom>
            <a:avLst/>
            <a:gdLst/>
            <a:ahLst/>
            <a:cxnLst/>
            <a:rect l="l" t="t" r="r" b="b"/>
            <a:pathLst>
              <a:path w="2837916" h="3109712">
                <a:moveTo>
                  <a:pt x="0" y="0"/>
                </a:moveTo>
                <a:lnTo>
                  <a:pt x="2837916" y="0"/>
                </a:lnTo>
                <a:lnTo>
                  <a:pt x="2837916" y="3109712"/>
                </a:lnTo>
                <a:lnTo>
                  <a:pt x="0" y="3109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992837" y="3392678"/>
            <a:ext cx="3093541" cy="3109712"/>
          </a:xfrm>
          <a:custGeom>
            <a:avLst/>
            <a:gdLst/>
            <a:ahLst/>
            <a:cxnLst/>
            <a:rect l="l" t="t" r="r" b="b"/>
            <a:pathLst>
              <a:path w="3093541" h="3109712">
                <a:moveTo>
                  <a:pt x="0" y="0"/>
                </a:moveTo>
                <a:lnTo>
                  <a:pt x="3093541" y="0"/>
                </a:lnTo>
                <a:lnTo>
                  <a:pt x="3093541" y="3109712"/>
                </a:lnTo>
                <a:lnTo>
                  <a:pt x="0" y="3109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1" r="-26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029825" y="7038929"/>
            <a:ext cx="4500258" cy="2531395"/>
          </a:xfrm>
          <a:custGeom>
            <a:avLst/>
            <a:gdLst/>
            <a:ahLst/>
            <a:cxnLst/>
            <a:rect l="l" t="t" r="r" b="b"/>
            <a:pathLst>
              <a:path w="4500258" h="2531395">
                <a:moveTo>
                  <a:pt x="0" y="0"/>
                </a:moveTo>
                <a:lnTo>
                  <a:pt x="4500257" y="0"/>
                </a:lnTo>
                <a:lnTo>
                  <a:pt x="4500257" y="2531395"/>
                </a:lnTo>
                <a:lnTo>
                  <a:pt x="0" y="25313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538891" y="7206971"/>
            <a:ext cx="2195312" cy="2195312"/>
          </a:xfrm>
          <a:custGeom>
            <a:avLst/>
            <a:gdLst/>
            <a:ahLst/>
            <a:cxnLst/>
            <a:rect l="l" t="t" r="r" b="b"/>
            <a:pathLst>
              <a:path w="2195312" h="2195312">
                <a:moveTo>
                  <a:pt x="0" y="0"/>
                </a:moveTo>
                <a:lnTo>
                  <a:pt x="2195312" y="0"/>
                </a:lnTo>
                <a:lnTo>
                  <a:pt x="2195312" y="2195312"/>
                </a:lnTo>
                <a:lnTo>
                  <a:pt x="0" y="21953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734203" y="3692107"/>
            <a:ext cx="2510854" cy="2510854"/>
          </a:xfrm>
          <a:custGeom>
            <a:avLst/>
            <a:gdLst/>
            <a:ahLst/>
            <a:cxnLst/>
            <a:rect l="l" t="t" r="r" b="b"/>
            <a:pathLst>
              <a:path w="2510854" h="2510854">
                <a:moveTo>
                  <a:pt x="0" y="0"/>
                </a:moveTo>
                <a:lnTo>
                  <a:pt x="2510854" y="0"/>
                </a:lnTo>
                <a:lnTo>
                  <a:pt x="2510854" y="2510854"/>
                </a:lnTo>
                <a:lnTo>
                  <a:pt x="0" y="25108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2221103"/>
            <a:ext cx="10222334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Nourd Bold"/>
              </a:rPr>
              <a:t>Tools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75418" y="1831848"/>
            <a:ext cx="465015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 spc="202">
                <a:solidFill>
                  <a:srgbClr val="FFFFFF"/>
                </a:solidFill>
                <a:latin typeface="Nourd"/>
              </a:rPr>
              <a:t>THE SOLUTION:</a:t>
            </a: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433CED3A-1357-4D12-A539-384B3AD7CD32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0" y="0"/>
            <a:chExt cx="6958624" cy="708639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7ECE5640-ACEB-4899-85F6-47EAF8794846}"/>
                </a:ext>
              </a:extLst>
            </p:cNvPr>
            <p:cNvSpPr/>
            <p:nvPr/>
          </p:nvSpPr>
          <p:spPr>
            <a:xfrm>
              <a:off x="0" y="0"/>
              <a:ext cx="710310" cy="70863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8AC5FA3D-1049-4A87-85BF-AE235B446F35}"/>
                </a:ext>
              </a:extLst>
            </p:cNvPr>
            <p:cNvSpPr txBox="1"/>
            <p:nvPr/>
          </p:nvSpPr>
          <p:spPr>
            <a:xfrm>
              <a:off x="956987" y="115156"/>
              <a:ext cx="6001637" cy="447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914350" y="419679"/>
            <a:ext cx="532733" cy="531479"/>
          </a:xfrm>
          <a:custGeom>
            <a:avLst/>
            <a:gdLst/>
            <a:ahLst/>
            <a:cxnLst/>
            <a:rect l="l" t="t" r="r" b="b"/>
            <a:pathLst>
              <a:path w="710310" h="708639">
                <a:moveTo>
                  <a:pt x="0" y="0"/>
                </a:moveTo>
                <a:lnTo>
                  <a:pt x="710310" y="0"/>
                </a:lnTo>
                <a:lnTo>
                  <a:pt x="710310" y="708639"/>
                </a:lnTo>
                <a:lnTo>
                  <a:pt x="0" y="7086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571752" y="3598691"/>
            <a:ext cx="5773823" cy="5692812"/>
            <a:chOff x="0" y="0"/>
            <a:chExt cx="7698430" cy="7590416"/>
          </a:xfrm>
        </p:grpSpPr>
        <p:sp>
          <p:nvSpPr>
            <p:cNvPr id="7" name="Freeform 7"/>
            <p:cNvSpPr/>
            <p:nvPr/>
          </p:nvSpPr>
          <p:spPr>
            <a:xfrm>
              <a:off x="1998996" y="0"/>
              <a:ext cx="3700437" cy="3700437"/>
            </a:xfrm>
            <a:custGeom>
              <a:avLst/>
              <a:gdLst/>
              <a:ahLst/>
              <a:cxnLst/>
              <a:rect l="l" t="t" r="r" b="b"/>
              <a:pathLst>
                <a:path w="3700437" h="3700437">
                  <a:moveTo>
                    <a:pt x="0" y="0"/>
                  </a:moveTo>
                  <a:lnTo>
                    <a:pt x="3700438" y="0"/>
                  </a:lnTo>
                  <a:lnTo>
                    <a:pt x="3700438" y="3700437"/>
                  </a:lnTo>
                  <a:lnTo>
                    <a:pt x="0" y="3700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4415209"/>
              <a:ext cx="7698430" cy="810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58"/>
                </a:lnSpc>
                <a:spcBef>
                  <a:spcPct val="0"/>
                </a:spcBef>
              </a:pPr>
              <a:r>
                <a:rPr lang="en-US" sz="4048">
                  <a:solidFill>
                    <a:srgbClr val="FF3131"/>
                  </a:solidFill>
                  <a:latin typeface="Nourd Bold"/>
                </a:rPr>
                <a:t>480 hours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717652"/>
              <a:ext cx="7698430" cy="18727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78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FFF"/>
                  </a:solidFill>
                  <a:latin typeface="DM Sans"/>
                </a:rPr>
                <a:t>around </a:t>
              </a:r>
              <a:r>
                <a:rPr lang="en-US" sz="2699">
                  <a:solidFill>
                    <a:srgbClr val="FF3131"/>
                  </a:solidFill>
                  <a:latin typeface="DM Sans"/>
                </a:rPr>
                <a:t>R$38.000,00</a:t>
              </a:r>
              <a:r>
                <a:rPr lang="en-US" sz="2699">
                  <a:solidFill>
                    <a:srgbClr val="FFFFFF"/>
                  </a:solidFill>
                  <a:latin typeface="DM Sans"/>
                </a:rPr>
                <a:t> for the creation and maintenance of the issues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942425" y="3598691"/>
            <a:ext cx="5773823" cy="5694725"/>
            <a:chOff x="0" y="0"/>
            <a:chExt cx="7698430" cy="7592966"/>
          </a:xfrm>
        </p:grpSpPr>
        <p:sp>
          <p:nvSpPr>
            <p:cNvPr id="11" name="Freeform 11"/>
            <p:cNvSpPr/>
            <p:nvPr/>
          </p:nvSpPr>
          <p:spPr>
            <a:xfrm>
              <a:off x="1998996" y="0"/>
              <a:ext cx="3700437" cy="3700437"/>
            </a:xfrm>
            <a:custGeom>
              <a:avLst/>
              <a:gdLst/>
              <a:ahLst/>
              <a:cxnLst/>
              <a:rect l="l" t="t" r="r" b="b"/>
              <a:pathLst>
                <a:path w="3700437" h="3700437">
                  <a:moveTo>
                    <a:pt x="0" y="0"/>
                  </a:moveTo>
                  <a:lnTo>
                    <a:pt x="3700438" y="0"/>
                  </a:lnTo>
                  <a:lnTo>
                    <a:pt x="3700438" y="3700437"/>
                  </a:lnTo>
                  <a:lnTo>
                    <a:pt x="0" y="3700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0" y="4415209"/>
              <a:ext cx="7698430" cy="812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58"/>
                </a:lnSpc>
                <a:spcBef>
                  <a:spcPct val="0"/>
                </a:spcBef>
              </a:pPr>
              <a:r>
                <a:rPr lang="en-US" sz="4048">
                  <a:solidFill>
                    <a:srgbClr val="26AE60"/>
                  </a:solidFill>
                  <a:latin typeface="Nourd Bold"/>
                </a:rPr>
                <a:t>120 hours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720203"/>
              <a:ext cx="7698430" cy="18727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8"/>
                </a:lnSpc>
              </a:pPr>
              <a:r>
                <a:rPr lang="en-US" sz="2699">
                  <a:solidFill>
                    <a:srgbClr val="FFFFFF"/>
                  </a:solidFill>
                  <a:latin typeface="DM Sans"/>
                </a:rPr>
                <a:t>around </a:t>
              </a:r>
              <a:r>
                <a:rPr lang="en-US" sz="2699">
                  <a:solidFill>
                    <a:srgbClr val="FF3131"/>
                  </a:solidFill>
                  <a:latin typeface="DM Sans"/>
                </a:rPr>
                <a:t>R$9.500,00</a:t>
              </a:r>
              <a:r>
                <a:rPr lang="en-US" sz="2699">
                  <a:solidFill>
                    <a:srgbClr val="FFFFFF"/>
                  </a:solidFill>
                  <a:latin typeface="DM Sans"/>
                </a:rPr>
                <a:t> just for the creation of the issues</a:t>
              </a:r>
            </a:p>
            <a:p>
              <a:pPr marL="0" lvl="0" indent="0" algn="ctr">
                <a:lnSpc>
                  <a:spcPts val="3778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FFF"/>
                  </a:solidFill>
                  <a:latin typeface="DM Sans"/>
                </a:rPr>
                <a:t>75% savings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236343" y="1646937"/>
            <a:ext cx="9815315" cy="1341755"/>
            <a:chOff x="0" y="0"/>
            <a:chExt cx="13087086" cy="1789006"/>
          </a:xfrm>
        </p:grpSpPr>
        <p:sp>
          <p:nvSpPr>
            <p:cNvPr id="15" name="TextBox 15"/>
            <p:cNvSpPr txBox="1"/>
            <p:nvPr/>
          </p:nvSpPr>
          <p:spPr>
            <a:xfrm>
              <a:off x="0" y="455506"/>
              <a:ext cx="13087086" cy="1333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920"/>
                </a:lnSpc>
                <a:spcBef>
                  <a:spcPct val="0"/>
                </a:spcBef>
              </a:pPr>
              <a:r>
                <a:rPr lang="en-US" sz="6600">
                  <a:solidFill>
                    <a:srgbClr val="FFFFFF"/>
                  </a:solidFill>
                  <a:latin typeface="Nourd Bold"/>
                </a:rPr>
                <a:t>Impact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4671740" y="-47625"/>
              <a:ext cx="3743606" cy="503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spc="202">
                  <a:solidFill>
                    <a:srgbClr val="FFFFFF"/>
                  </a:solidFill>
                  <a:latin typeface="Nourd"/>
                </a:rPr>
                <a:t>THE MARKET:</a:t>
              </a:r>
            </a:p>
          </p:txBody>
        </p:sp>
      </p:grpSp>
      <p:grpSp>
        <p:nvGrpSpPr>
          <p:cNvPr id="17" name="Group 6">
            <a:extLst>
              <a:ext uri="{FF2B5EF4-FFF2-40B4-BE49-F238E27FC236}">
                <a16:creationId xmlns:a16="http://schemas.microsoft.com/office/drawing/2014/main" id="{EB57BF05-728A-40C5-AE3F-466A94108B01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0" y="0"/>
            <a:chExt cx="6958624" cy="708639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400514DA-31D2-405A-84C7-D711C1BDA90F}"/>
                </a:ext>
              </a:extLst>
            </p:cNvPr>
            <p:cNvSpPr/>
            <p:nvPr/>
          </p:nvSpPr>
          <p:spPr>
            <a:xfrm>
              <a:off x="0" y="0"/>
              <a:ext cx="710310" cy="70863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3779823-1D66-4FDD-9147-872999C032F9}"/>
                </a:ext>
              </a:extLst>
            </p:cNvPr>
            <p:cNvSpPr txBox="1"/>
            <p:nvPr/>
          </p:nvSpPr>
          <p:spPr>
            <a:xfrm>
              <a:off x="956987" y="115156"/>
              <a:ext cx="6001637" cy="447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242</Words>
  <Application>Microsoft Office PowerPoint</Application>
  <PresentationFormat>Personalizar</PresentationFormat>
  <Paragraphs>91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4" baseType="lpstr">
      <vt:lpstr>MontserratAlt1-light</vt:lpstr>
      <vt:lpstr>DM Sans</vt:lpstr>
      <vt:lpstr>Nourd Bold</vt:lpstr>
      <vt:lpstr>Open Sans Bold</vt:lpstr>
      <vt:lpstr>Montserrat Semi-Bold</vt:lpstr>
      <vt:lpstr>Arial</vt:lpstr>
      <vt:lpstr>Calibri</vt:lpstr>
      <vt:lpstr>Nourd</vt:lpstr>
      <vt:lpstr>Montserrat Classic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de Negócios Apresentação Interna de Empresa 3D em Preto, Violeta e Rosa</dc:title>
  <cp:lastModifiedBy>Luis Beck</cp:lastModifiedBy>
  <cp:revision>3</cp:revision>
  <dcterms:created xsi:type="dcterms:W3CDTF">2006-08-16T00:00:00Z</dcterms:created>
  <dcterms:modified xsi:type="dcterms:W3CDTF">2023-07-06T00:54:30Z</dcterms:modified>
  <dc:identifier>DAFnxYkVblk</dc:identifier>
</cp:coreProperties>
</file>